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326" r:id="rId3"/>
    <p:sldId id="257" r:id="rId4"/>
    <p:sldId id="313" r:id="rId5"/>
    <p:sldId id="327" r:id="rId6"/>
    <p:sldId id="258" r:id="rId7"/>
    <p:sldId id="314" r:id="rId8"/>
    <p:sldId id="259" r:id="rId9"/>
    <p:sldId id="315" r:id="rId10"/>
    <p:sldId id="260" r:id="rId11"/>
    <p:sldId id="269" r:id="rId12"/>
    <p:sldId id="316" r:id="rId13"/>
    <p:sldId id="261" r:id="rId14"/>
    <p:sldId id="328" r:id="rId15"/>
    <p:sldId id="262" r:id="rId16"/>
    <p:sldId id="318" r:id="rId17"/>
    <p:sldId id="263" r:id="rId18"/>
    <p:sldId id="319" r:id="rId19"/>
    <p:sldId id="298" r:id="rId20"/>
    <p:sldId id="317" r:id="rId21"/>
    <p:sldId id="320" r:id="rId22"/>
    <p:sldId id="265" r:id="rId23"/>
    <p:sldId id="321" r:id="rId24"/>
    <p:sldId id="266" r:id="rId25"/>
    <p:sldId id="322" r:id="rId26"/>
    <p:sldId id="267" r:id="rId27"/>
    <p:sldId id="270" r:id="rId28"/>
    <p:sldId id="309" r:id="rId29"/>
    <p:sldId id="323" r:id="rId30"/>
    <p:sldId id="310" r:id="rId31"/>
    <p:sldId id="324" r:id="rId32"/>
    <p:sldId id="271" r:id="rId33"/>
    <p:sldId id="325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116" d="100"/>
          <a:sy n="116" d="100"/>
        </p:scale>
        <p:origin x="15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D1308-91F5-4E69-A620-FAD59755E4BF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C435A-CBBD-4CC2-9749-18CF07BE13AE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160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9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774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906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62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9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23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9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902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98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178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965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630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636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432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814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270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0997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914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7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5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029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228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199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318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3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47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962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554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680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17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435A-CBBD-4CC2-9749-18CF07BE13A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5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tel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32" name="Tijdelijke aanduiding voor inhoud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34" name="Tijdelijke aanduiding voor inhoud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inhoud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31" name="Titel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24" name="Tijdelijke aanduiding voor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01055EA-62F5-4551-AEF3-25D5B3726EFC}" type="datetimeFigureOut">
              <a:rPr lang="nl-NL" smtClean="0"/>
              <a:t>16-4-2021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C350656-E2DD-4703-B044-6DC444C9810B}" type="slidenum">
              <a:rPr lang="nl-NL" smtClean="0"/>
              <a:t>‹#›</a:t>
            </a:fld>
            <a:endParaRPr lang="nl-NL"/>
          </a:p>
        </p:txBody>
      </p:sp>
      <p:sp>
        <p:nvSpPr>
          <p:cNvPr id="5" name="Tijdelijke aanduiding voor titel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2" name="MSIPCMContentMarking" descr="{&quot;HashCode&quot;:-522956323,&quot;Placement&quot;:&quot;Footer&quot;,&quot;Top&quot;:519.343,&quot;Left&quot;:314.047333,&quot;SlideWidth&quot;:720,&quot;SlideHeight&quot;:540}">
            <a:extLst>
              <a:ext uri="{FF2B5EF4-FFF2-40B4-BE49-F238E27FC236}">
                <a16:creationId xmlns:a16="http://schemas.microsoft.com/office/drawing/2014/main" id="{F1EAE787-B861-4577-BA55-2C6B25530581}"/>
              </a:ext>
            </a:extLst>
          </p:cNvPr>
          <p:cNvSpPr txBox="1"/>
          <p:nvPr userDrawn="1"/>
        </p:nvSpPr>
        <p:spPr>
          <a:xfrm>
            <a:off x="3988401" y="6595656"/>
            <a:ext cx="116719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General Business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actiezvl@gmail.comHARTELIJK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mailto:actiezvl@gmail.comHARTELIJK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6000" dirty="0"/>
              <a:t>16</a:t>
            </a:r>
            <a:r>
              <a:rPr lang="nl-NL" dirty="0"/>
              <a:t> </a:t>
            </a:r>
            <a:r>
              <a:rPr lang="nl-NL" sz="6000" dirty="0"/>
              <a:t>april 2021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549316"/>
            <a:ext cx="8305800" cy="994044"/>
          </a:xfrm>
        </p:spPr>
        <p:txBody>
          <a:bodyPr/>
          <a:lstStyle/>
          <a:p>
            <a:r>
              <a:rPr lang="nl-NL" dirty="0"/>
              <a:t>Welkom bij de online workshop!</a:t>
            </a:r>
          </a:p>
        </p:txBody>
      </p:sp>
      <p:pic>
        <p:nvPicPr>
          <p:cNvPr id="5" name="Afbeelding 4" descr="12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32656"/>
            <a:ext cx="2267109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7" name="Oliver Schroer 01 Carrickfergus">
            <a:hlinkClick r:id="" action="ppaction://media"/>
            <a:extLst>
              <a:ext uri="{FF2B5EF4-FFF2-40B4-BE49-F238E27FC236}">
                <a16:creationId xmlns:a16="http://schemas.microsoft.com/office/drawing/2014/main" id="{24A057BE-B4A9-42BD-8139-4EBD7F8A2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Afbeelding 5" descr="Zorg voor morgen!">
            <a:extLst>
              <a:ext uri="{FF2B5EF4-FFF2-40B4-BE49-F238E27FC236}">
                <a16:creationId xmlns:a16="http://schemas.microsoft.com/office/drawing/2014/main" id="{F264E7D6-C810-4063-8ED7-6C42227E904F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42804"/>
            <a:ext cx="2296338" cy="123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057F4D-BBC4-4D61-9D4B-133AF1CF3FDF}"/>
              </a:ext>
            </a:extLst>
          </p:cNvPr>
          <p:cNvSpPr txBox="1"/>
          <p:nvPr/>
        </p:nvSpPr>
        <p:spPr>
          <a:xfrm>
            <a:off x="1411566" y="4910153"/>
            <a:ext cx="4274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Fijn dat u meedoet!</a:t>
            </a:r>
          </a:p>
          <a:p>
            <a:pPr algn="ctr"/>
            <a:r>
              <a:rPr lang="nl-NL" dirty="0"/>
              <a:t>Hiermee steunt u de Jeugdwerkactie</a:t>
            </a:r>
          </a:p>
          <a:p>
            <a:pPr algn="ctr"/>
            <a:r>
              <a:rPr lang="nl-NL" dirty="0"/>
              <a:t>‘Zorg voor morgen!’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4248" y="1025629"/>
            <a:ext cx="1543000" cy="687288"/>
          </a:xfrm>
        </p:spPr>
        <p:txBody>
          <a:bodyPr>
            <a:normAutofit/>
          </a:bodyPr>
          <a:lstStyle/>
          <a:p>
            <a:r>
              <a:rPr lang="nl-NL" sz="2400" dirty="0"/>
              <a:t>Stap 3: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38312" y="3926360"/>
            <a:ext cx="2982678" cy="1540768"/>
          </a:xfrm>
        </p:spPr>
        <p:txBody>
          <a:bodyPr>
            <a:normAutofit/>
          </a:bodyPr>
          <a:lstStyle/>
          <a:p>
            <a:pPr algn="ctr"/>
            <a:r>
              <a:rPr lang="nl-NL" sz="2000" dirty="0"/>
              <a:t> DAARMEE MAAKT U EEN  WEITASKNOOP</a:t>
            </a:r>
          </a:p>
          <a:p>
            <a:endParaRPr lang="nl-NL" sz="2400" dirty="0"/>
          </a:p>
        </p:txBody>
      </p:sp>
      <p:pic>
        <p:nvPicPr>
          <p:cNvPr id="7" name="Tijdelijke aanduiding voor afbeelding 6" descr="P115065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2179" r="9418"/>
          <a:stretch>
            <a:fillRect/>
          </a:stretch>
        </p:blipFill>
        <p:spPr>
          <a:xfrm flipH="1">
            <a:off x="539552" y="647700"/>
            <a:ext cx="5298760" cy="5562600"/>
          </a:xfr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39CB41A6-BE9A-4765-B370-A4889EE5D97E}"/>
              </a:ext>
            </a:extLst>
          </p:cNvPr>
          <p:cNvSpPr txBox="1">
            <a:spLocks/>
          </p:cNvSpPr>
          <p:nvPr/>
        </p:nvSpPr>
        <p:spPr>
          <a:xfrm>
            <a:off x="6269842" y="1901008"/>
            <a:ext cx="2057400" cy="2025352"/>
          </a:xfrm>
          <a:prstGeom prst="rect">
            <a:avLst/>
          </a:prstGeom>
        </p:spPr>
        <p:txBody>
          <a:bodyPr vert="horz" anchor="t" anchorCtr="0">
            <a:normAutofit fontScale="92500" lnSpcReduction="10000"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pPr algn="ctr"/>
            <a:r>
              <a:rPr lang="nl-NL" sz="2000" dirty="0"/>
              <a:t>NEEM DE MIDDELSTE </a:t>
            </a:r>
            <a:br>
              <a:rPr lang="nl-NL" sz="2000" dirty="0"/>
            </a:br>
            <a:r>
              <a:rPr lang="nl-NL" sz="2000" dirty="0"/>
              <a:t>4 </a:t>
            </a:r>
            <a:br>
              <a:rPr lang="nl-NL" sz="2000" dirty="0"/>
            </a:br>
            <a:r>
              <a:rPr lang="nl-NL" sz="2000" dirty="0"/>
              <a:t>STRENGEN</a:t>
            </a:r>
          </a:p>
          <a:p>
            <a:endParaRPr lang="nl-NL"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F06E24B-3903-4A51-B00E-0595237D2B45}"/>
              </a:ext>
            </a:extLst>
          </p:cNvPr>
          <p:cNvSpPr txBox="1">
            <a:spLocks/>
          </p:cNvSpPr>
          <p:nvPr/>
        </p:nvSpPr>
        <p:spPr>
          <a:xfrm>
            <a:off x="6529872" y="4991577"/>
            <a:ext cx="2304256" cy="687288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1800" b="1" kern="1200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Uitleg volgt…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1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376" y="295488"/>
            <a:ext cx="8147248" cy="742146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000" dirty="0"/>
              <a:t>DE WEITASKNOOP</a:t>
            </a:r>
          </a:p>
        </p:txBody>
      </p:sp>
      <p:pic>
        <p:nvPicPr>
          <p:cNvPr id="5122" name="Picture 2" descr="C:\Users\J.P. de Putter\Documents\Knoppunt\BTW Knoppunt\2021\maart 2021\Dubbele of platte weitaskno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6511" y="1044737"/>
            <a:ext cx="8236995" cy="2952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043CC8E-1873-4D7D-9336-8150F3702B01}"/>
              </a:ext>
            </a:extLst>
          </p:cNvPr>
          <p:cNvSpPr txBox="1"/>
          <p:nvPr/>
        </p:nvSpPr>
        <p:spPr>
          <a:xfrm>
            <a:off x="526511" y="5471405"/>
            <a:ext cx="1713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Zie ook brief in uw pakketje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227BE4-B6D4-49D1-A60C-F5B6CDCCD2B0}"/>
              </a:ext>
            </a:extLst>
          </p:cNvPr>
          <p:cNvSpPr txBox="1"/>
          <p:nvPr/>
        </p:nvSpPr>
        <p:spPr>
          <a:xfrm>
            <a:off x="930031" y="3995678"/>
            <a:ext cx="1994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Lus links 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voorlangs </a:t>
            </a:r>
            <a:br>
              <a:rPr lang="nl-NL" dirty="0"/>
            </a:br>
            <a:r>
              <a:rPr lang="nl-NL" dirty="0"/>
              <a:t>midden 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BF2D958-DCC8-4CF5-B97A-D4BFCAF10385}"/>
              </a:ext>
            </a:extLst>
          </p:cNvPr>
          <p:cNvSpPr txBox="1"/>
          <p:nvPr/>
        </p:nvSpPr>
        <p:spPr>
          <a:xfrm>
            <a:off x="2771800" y="3995678"/>
            <a:ext cx="18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Lus rechts 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over draad van links 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achterlangs</a:t>
            </a:r>
            <a:br>
              <a:rPr lang="nl-NL" dirty="0"/>
            </a:br>
            <a:r>
              <a:rPr lang="nl-NL" dirty="0"/>
              <a:t>midden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door linker lus</a:t>
            </a:r>
            <a:br>
              <a:rPr lang="nl-NL" dirty="0"/>
            </a:b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C9F0B4-CA61-405C-ABD6-B27EB3439D0A}"/>
              </a:ext>
            </a:extLst>
          </p:cNvPr>
          <p:cNvSpPr txBox="1"/>
          <p:nvPr/>
        </p:nvSpPr>
        <p:spPr>
          <a:xfrm>
            <a:off x="4925843" y="3994077"/>
            <a:ext cx="2037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Lus rechts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voorlangs </a:t>
            </a:r>
            <a:br>
              <a:rPr lang="nl-NL" dirty="0"/>
            </a:br>
            <a:r>
              <a:rPr lang="nl-NL" dirty="0"/>
              <a:t>midden </a:t>
            </a:r>
            <a:br>
              <a:rPr lang="nl-NL" dirty="0"/>
            </a:b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FAA455D-DE9E-454C-899A-FBBDB9982D1D}"/>
              </a:ext>
            </a:extLst>
          </p:cNvPr>
          <p:cNvSpPr txBox="1"/>
          <p:nvPr/>
        </p:nvSpPr>
        <p:spPr>
          <a:xfrm>
            <a:off x="7113928" y="3994077"/>
            <a:ext cx="18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Lus  links 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over draad van rechts 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achterlangs</a:t>
            </a:r>
            <a:br>
              <a:rPr lang="nl-NL" dirty="0"/>
            </a:br>
            <a:r>
              <a:rPr lang="nl-NL" dirty="0"/>
              <a:t>midden</a:t>
            </a:r>
            <a:br>
              <a:rPr lang="nl-NL" dirty="0"/>
            </a:br>
            <a:r>
              <a:rPr lang="nl-NL" dirty="0"/>
              <a:t>~</a:t>
            </a:r>
            <a:br>
              <a:rPr lang="nl-NL" dirty="0"/>
            </a:br>
            <a:r>
              <a:rPr lang="nl-NL" dirty="0"/>
              <a:t>door rechter lus</a:t>
            </a:r>
            <a:br>
              <a:rPr lang="nl-NL" dirty="0"/>
            </a:b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58A27F8-A931-4436-BDF0-E480C28B8E21}"/>
              </a:ext>
            </a:extLst>
          </p:cNvPr>
          <p:cNvSpPr txBox="1"/>
          <p:nvPr/>
        </p:nvSpPr>
        <p:spPr>
          <a:xfrm>
            <a:off x="6804248" y="343395"/>
            <a:ext cx="1713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Zie ook brief in uw pakketje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7F0D2E1-76CB-4E98-8ADF-096C3D9F12B0}"/>
              </a:ext>
            </a:extLst>
          </p:cNvPr>
          <p:cNvSpPr txBox="1"/>
          <p:nvPr/>
        </p:nvSpPr>
        <p:spPr>
          <a:xfrm rot="757155">
            <a:off x="4741601" y="5125250"/>
            <a:ext cx="2580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Tip:</a:t>
            </a:r>
          </a:p>
          <a:p>
            <a:pPr algn="ctr"/>
            <a: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Altijd de </a:t>
            </a:r>
            <a:b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middelste draden </a:t>
            </a:r>
            <a:b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zo strak mogelijk houden</a:t>
            </a:r>
            <a:b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 recht trekken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5" grpId="2"/>
      <p:bldP spid="5" grpId="3"/>
      <p:bldP spid="3" grpId="0"/>
      <p:bldP spid="6" grpId="0"/>
      <p:bldP spid="7" grpId="0"/>
      <p:bldP spid="8" grpId="0"/>
      <p:bldP spid="9" grpId="0"/>
      <p:bldP spid="9" grpId="1"/>
      <p:bldP spid="9" grpId="2"/>
      <p:bldP spid="9" grpId="3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01850591-4916-47D7-872B-865E651E6B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5"/>
            <a:ext cx="3046428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34C067B-D158-4A75-9771-16F7EE4B13AE}"/>
              </a:ext>
            </a:extLst>
          </p:cNvPr>
          <p:cNvSpPr txBox="1">
            <a:spLocks/>
          </p:cNvSpPr>
          <p:nvPr/>
        </p:nvSpPr>
        <p:spPr>
          <a:xfrm>
            <a:off x="1673106" y="3227045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67AA36E-E855-41FE-A1FC-2322EDE3F6FE}"/>
              </a:ext>
            </a:extLst>
          </p:cNvPr>
          <p:cNvSpPr txBox="1">
            <a:spLocks/>
          </p:cNvSpPr>
          <p:nvPr/>
        </p:nvSpPr>
        <p:spPr>
          <a:xfrm>
            <a:off x="3851920" y="3789040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4 </a:t>
            </a:r>
          </a:p>
        </p:txBody>
      </p:sp>
    </p:spTree>
    <p:extLst>
      <p:ext uri="{BB962C8B-B14F-4D97-AF65-F5344CB8AC3E}">
        <p14:creationId xmlns:p14="http://schemas.microsoft.com/office/powerpoint/2010/main" val="26527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8792" y="159988"/>
            <a:ext cx="1584176" cy="633264"/>
          </a:xfrm>
        </p:spPr>
        <p:txBody>
          <a:bodyPr>
            <a:normAutofit/>
          </a:bodyPr>
          <a:lstStyle/>
          <a:p>
            <a:r>
              <a:rPr lang="nl-NL" sz="2400" dirty="0"/>
              <a:t>Stap 4: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261248" y="980728"/>
            <a:ext cx="3744416" cy="2664296"/>
          </a:xfrm>
        </p:spPr>
        <p:txBody>
          <a:bodyPr>
            <a:noAutofit/>
          </a:bodyPr>
          <a:lstStyle/>
          <a:p>
            <a:pPr algn="ctr"/>
            <a:r>
              <a:rPr lang="nl-NL" sz="1800" dirty="0"/>
              <a:t>MAAK NOG </a:t>
            </a:r>
            <a:br>
              <a:rPr lang="nl-NL" sz="1800" dirty="0"/>
            </a:br>
            <a:r>
              <a:rPr lang="nl-NL" sz="1800" dirty="0"/>
              <a:t>EEN WEITASKNOOP, </a:t>
            </a:r>
            <a:br>
              <a:rPr lang="nl-NL" sz="1800" dirty="0"/>
            </a:br>
            <a:r>
              <a:rPr lang="nl-NL" sz="1800" dirty="0"/>
              <a:t>MAAR DAN MET </a:t>
            </a:r>
            <a:br>
              <a:rPr lang="nl-NL" sz="1800" dirty="0"/>
            </a:br>
            <a:r>
              <a:rPr lang="nl-NL" sz="1800" dirty="0"/>
              <a:t>DE 2 STRENGEN </a:t>
            </a:r>
            <a:br>
              <a:rPr lang="nl-NL" sz="1800" dirty="0"/>
            </a:br>
            <a:r>
              <a:rPr lang="nl-NL" sz="1800" dirty="0"/>
              <a:t>VAN DE VORIGE KNOOP </a:t>
            </a:r>
            <a:br>
              <a:rPr lang="nl-NL" sz="1800" dirty="0"/>
            </a:br>
            <a:r>
              <a:rPr lang="nl-NL" sz="1800" dirty="0"/>
              <a:t>EN DE 2 </a:t>
            </a:r>
            <a:br>
              <a:rPr lang="nl-NL" sz="1800" dirty="0"/>
            </a:br>
            <a:r>
              <a:rPr lang="nl-NL" sz="1800" dirty="0"/>
              <a:t>DAAR RECHTS VAN</a:t>
            </a:r>
          </a:p>
          <a:p>
            <a:pPr algn="ctr"/>
            <a:endParaRPr lang="nl-NL" sz="1800" dirty="0"/>
          </a:p>
        </p:txBody>
      </p:sp>
      <p:pic>
        <p:nvPicPr>
          <p:cNvPr id="7" name="Tijdelijke aanduiding voor afbeelding 6" descr="P115065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6062" r="9418"/>
          <a:stretch>
            <a:fillRect/>
          </a:stretch>
        </p:blipFill>
        <p:spPr>
          <a:xfrm flipH="1">
            <a:off x="442792" y="793972"/>
            <a:ext cx="4880120" cy="5270056"/>
          </a:xfr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D046618-7BCB-4238-89E8-86E2A5F8413A}"/>
              </a:ext>
            </a:extLst>
          </p:cNvPr>
          <p:cNvSpPr txBox="1">
            <a:spLocks/>
          </p:cNvSpPr>
          <p:nvPr/>
        </p:nvSpPr>
        <p:spPr>
          <a:xfrm>
            <a:off x="5667536" y="3729519"/>
            <a:ext cx="3106688" cy="2250014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dirty="0"/>
              <a:t>GA ZO DOOR </a:t>
            </a:r>
            <a:br>
              <a:rPr lang="nl-NL" sz="1800" dirty="0"/>
            </a:br>
            <a:r>
              <a:rPr lang="nl-NL" sz="1800" dirty="0"/>
              <a:t>TOT U 3 KNOPEN HEBT </a:t>
            </a:r>
            <a:br>
              <a:rPr lang="nl-NL" sz="1800" dirty="0"/>
            </a:br>
            <a:r>
              <a:rPr lang="nl-NL" sz="1800" dirty="0"/>
              <a:t>IN EEN DIAGONALE LIJN VANAF DE MIDDELSTE KNOOP </a:t>
            </a:r>
          </a:p>
        </p:txBody>
      </p:sp>
      <p:pic>
        <p:nvPicPr>
          <p:cNvPr id="6" name="Tijdelijke aanduiding voor afbeelding 6" descr="P1150651.JPG">
            <a:extLst>
              <a:ext uri="{FF2B5EF4-FFF2-40B4-BE49-F238E27FC236}">
                <a16:creationId xmlns:a16="http://schemas.microsoft.com/office/drawing/2014/main" id="{60F82235-48E4-42F4-9BE9-20866A6C14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656" t="17620" r="9418"/>
          <a:stretch/>
        </p:blipFill>
        <p:spPr>
          <a:xfrm flipH="1">
            <a:off x="7596336" y="5270748"/>
            <a:ext cx="833264" cy="87369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8" name="Tijdelijke aanduiding voor afbeelding 6" descr="P1150651.JPG">
            <a:extLst>
              <a:ext uri="{FF2B5EF4-FFF2-40B4-BE49-F238E27FC236}">
                <a16:creationId xmlns:a16="http://schemas.microsoft.com/office/drawing/2014/main" id="{E7616F67-C788-4385-B541-19F19976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656" t="17620" r="9418"/>
          <a:stretch/>
        </p:blipFill>
        <p:spPr>
          <a:xfrm flipH="1">
            <a:off x="5914392" y="5270749"/>
            <a:ext cx="833264" cy="87369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EC717C3A-6C61-45EE-97F1-3B68668D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7914" y="476620"/>
            <a:ext cx="863294" cy="8736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9" dur="1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88" dur="2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>
            <a:extLst>
              <a:ext uri="{FF2B5EF4-FFF2-40B4-BE49-F238E27FC236}">
                <a16:creationId xmlns:a16="http://schemas.microsoft.com/office/drawing/2014/main" id="{152A25D1-6E9A-49F0-85FA-04E772A0D378}"/>
              </a:ext>
            </a:extLst>
          </p:cNvPr>
          <p:cNvSpPr txBox="1">
            <a:spLocks/>
          </p:cNvSpPr>
          <p:nvPr/>
        </p:nvSpPr>
        <p:spPr>
          <a:xfrm>
            <a:off x="3779912" y="3570134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5 </a:t>
            </a:r>
          </a:p>
        </p:txBody>
      </p:sp>
      <p:pic>
        <p:nvPicPr>
          <p:cNvPr id="5" name="Afbeelding 4" descr="1227.jpg">
            <a:extLst>
              <a:ext uri="{FF2B5EF4-FFF2-40B4-BE49-F238E27FC236}">
                <a16:creationId xmlns:a16="http://schemas.microsoft.com/office/drawing/2014/main" id="{D9B9CA3E-0B86-4959-9649-852F499A18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90473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0CD3515-0E84-4E56-984C-78A4E1BC3D08}"/>
              </a:ext>
            </a:extLst>
          </p:cNvPr>
          <p:cNvSpPr txBox="1">
            <a:spLocks/>
          </p:cNvSpPr>
          <p:nvPr/>
        </p:nvSpPr>
        <p:spPr>
          <a:xfrm>
            <a:off x="1777039" y="3075995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</p:spTree>
    <p:extLst>
      <p:ext uri="{BB962C8B-B14F-4D97-AF65-F5344CB8AC3E}">
        <p14:creationId xmlns:p14="http://schemas.microsoft.com/office/powerpoint/2010/main" val="25692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70811" y="475928"/>
            <a:ext cx="1512168" cy="560040"/>
          </a:xfrm>
        </p:spPr>
        <p:txBody>
          <a:bodyPr>
            <a:normAutofit/>
          </a:bodyPr>
          <a:lstStyle/>
          <a:p>
            <a:r>
              <a:rPr lang="nl-NL" sz="2400" dirty="0"/>
              <a:t>Stap 5:</a:t>
            </a:r>
          </a:p>
        </p:txBody>
      </p:sp>
      <p:pic>
        <p:nvPicPr>
          <p:cNvPr id="5" name="Tijdelijke aanduiding voor afbeelding 4" descr="P115065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2179" r="9418"/>
          <a:stretch>
            <a:fillRect/>
          </a:stretch>
        </p:blipFill>
        <p:spPr>
          <a:xfrm flipH="1">
            <a:off x="307861" y="647700"/>
            <a:ext cx="5367808" cy="55626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13454" y="1412776"/>
            <a:ext cx="3168352" cy="4248472"/>
          </a:xfrm>
        </p:spPr>
        <p:txBody>
          <a:bodyPr>
            <a:normAutofit lnSpcReduction="10000"/>
          </a:bodyPr>
          <a:lstStyle/>
          <a:p>
            <a:pPr algn="ctr"/>
            <a:r>
              <a:rPr lang="nl-NL" sz="2000" dirty="0"/>
              <a:t>HERHAAL </a:t>
            </a:r>
            <a:br>
              <a:rPr lang="nl-NL" sz="2000" dirty="0"/>
            </a:br>
            <a:r>
              <a:rPr lang="nl-NL" sz="2000" dirty="0"/>
              <a:t>STAP 4 </a:t>
            </a:r>
            <a:br>
              <a:rPr lang="nl-NL" sz="2000" dirty="0"/>
            </a:br>
            <a:r>
              <a:rPr lang="nl-NL" sz="2000" dirty="0"/>
              <a:t>AAN DE LINKERZIJDE</a:t>
            </a:r>
          </a:p>
          <a:p>
            <a:pPr algn="ctr"/>
            <a:r>
              <a:rPr lang="nl-NL" sz="2000" dirty="0"/>
              <a:t>DUS:</a:t>
            </a:r>
          </a:p>
          <a:p>
            <a:pPr algn="ctr"/>
            <a:r>
              <a:rPr lang="nl-NL" sz="2000" dirty="0"/>
              <a:t>TOT U </a:t>
            </a:r>
            <a:br>
              <a:rPr lang="nl-NL" sz="2000" dirty="0"/>
            </a:br>
            <a:r>
              <a:rPr lang="nl-NL" sz="2000" dirty="0"/>
              <a:t>3 WEITASKNOPEN </a:t>
            </a:r>
            <a:br>
              <a:rPr lang="nl-NL" sz="2000" dirty="0"/>
            </a:br>
            <a:r>
              <a:rPr lang="nl-NL" sz="2000" dirty="0"/>
              <a:t>HEBT </a:t>
            </a:r>
            <a:br>
              <a:rPr lang="nl-NL" sz="2000" dirty="0"/>
            </a:br>
            <a:r>
              <a:rPr lang="nl-NL" sz="2000" dirty="0"/>
              <a:t>IN EEN DIAGONALE LIJN VANAF </a:t>
            </a:r>
            <a:br>
              <a:rPr lang="nl-NL" sz="2000" dirty="0"/>
            </a:br>
            <a:r>
              <a:rPr lang="nl-NL" sz="2000" dirty="0"/>
              <a:t>DE MIDDELSTE KNOOP</a:t>
            </a:r>
          </a:p>
          <a:p>
            <a:pPr algn="ctr"/>
            <a:endParaRPr lang="nl-NL" sz="2000" dirty="0"/>
          </a:p>
        </p:txBody>
      </p:sp>
      <p:pic>
        <p:nvPicPr>
          <p:cNvPr id="6" name="Tijdelijke aanduiding voor afbeelding 4" descr="P1150652.JPG">
            <a:extLst>
              <a:ext uri="{FF2B5EF4-FFF2-40B4-BE49-F238E27FC236}">
                <a16:creationId xmlns:a16="http://schemas.microsoft.com/office/drawing/2014/main" id="{C136DEDF-11A2-4E44-B818-18CCC8249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033" t="12945" r="13744"/>
          <a:stretch/>
        </p:blipFill>
        <p:spPr>
          <a:xfrm>
            <a:off x="6971050" y="5756211"/>
            <a:ext cx="653160" cy="720080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8" name="Tijdelijke aanduiding voor afbeelding 4" descr="P1150652.JPG">
            <a:extLst>
              <a:ext uri="{FF2B5EF4-FFF2-40B4-BE49-F238E27FC236}">
                <a16:creationId xmlns:a16="http://schemas.microsoft.com/office/drawing/2014/main" id="{305B3E16-6365-498F-9D96-205F230DA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033" t="12945" r="13744"/>
          <a:stretch/>
        </p:blipFill>
        <p:spPr>
          <a:xfrm>
            <a:off x="6013847" y="5756211"/>
            <a:ext cx="653160" cy="720080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0" name="Tijdelijke aanduiding voor afbeelding 4" descr="P1150652.JPG">
            <a:extLst>
              <a:ext uri="{FF2B5EF4-FFF2-40B4-BE49-F238E27FC236}">
                <a16:creationId xmlns:a16="http://schemas.microsoft.com/office/drawing/2014/main" id="{087F7EC1-CBE0-41B7-9B1B-6838E28BF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033" t="12945" r="13744"/>
          <a:stretch/>
        </p:blipFill>
        <p:spPr>
          <a:xfrm flipH="1">
            <a:off x="7928253" y="5756211"/>
            <a:ext cx="653160" cy="720080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6C480D0E-9412-4768-B0F6-723E436DD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7914" y="476620"/>
            <a:ext cx="863294" cy="8736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0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2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2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20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200" fill="hold">
                                          <p:stCondLst>
                                            <p:cond delay="8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8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2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2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20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200" fill="hold">
                                          <p:stCondLst>
                                            <p:cond delay="8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6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2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2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20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200" fill="hold">
                                          <p:stCondLst>
                                            <p:cond delay="8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9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2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  <p:bldP spid="4" grpId="2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6C85FC23-AFEF-4076-9FF5-CD1665F2E1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267109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527A79B-387D-450C-8AB3-5CBB63D1B83C}"/>
              </a:ext>
            </a:extLst>
          </p:cNvPr>
          <p:cNvSpPr txBox="1">
            <a:spLocks/>
          </p:cNvSpPr>
          <p:nvPr/>
        </p:nvSpPr>
        <p:spPr>
          <a:xfrm>
            <a:off x="1547664" y="2436201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9DD832A1-DAE0-4365-9877-A410EBB5BE69}"/>
              </a:ext>
            </a:extLst>
          </p:cNvPr>
          <p:cNvSpPr txBox="1">
            <a:spLocks/>
          </p:cNvSpPr>
          <p:nvPr/>
        </p:nvSpPr>
        <p:spPr>
          <a:xfrm>
            <a:off x="3779912" y="3645024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6</a:t>
            </a:r>
          </a:p>
        </p:txBody>
      </p:sp>
    </p:spTree>
    <p:extLst>
      <p:ext uri="{BB962C8B-B14F-4D97-AF65-F5344CB8AC3E}">
        <p14:creationId xmlns:p14="http://schemas.microsoft.com/office/powerpoint/2010/main" val="1733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0513" y="283272"/>
            <a:ext cx="2386608" cy="593614"/>
          </a:xfrm>
        </p:spPr>
        <p:txBody>
          <a:bodyPr>
            <a:normAutofit/>
          </a:bodyPr>
          <a:lstStyle/>
          <a:p>
            <a:r>
              <a:rPr lang="nl-NL" sz="2400" dirty="0"/>
              <a:t>Stap 6:</a:t>
            </a:r>
          </a:p>
        </p:txBody>
      </p:sp>
      <p:pic>
        <p:nvPicPr>
          <p:cNvPr id="5" name="Tijdelijke aanduiding voor afbeelding 4" descr="P1150653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 l="36829" r="9418" b="9441"/>
          <a:stretch/>
        </p:blipFill>
        <p:spPr>
          <a:xfrm flipH="1">
            <a:off x="589856" y="451980"/>
            <a:ext cx="5317204" cy="595404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43600" y="580079"/>
            <a:ext cx="3600400" cy="5825941"/>
          </a:xfrm>
        </p:spPr>
        <p:txBody>
          <a:bodyPr>
            <a:normAutofit fontScale="85000" lnSpcReduction="20000"/>
          </a:bodyPr>
          <a:lstStyle/>
          <a:p>
            <a:endParaRPr lang="nl-NL" dirty="0"/>
          </a:p>
          <a:p>
            <a:pPr algn="ctr"/>
            <a:r>
              <a:rPr lang="nl-NL" sz="2000" dirty="0"/>
              <a:t>MAAK MET DE </a:t>
            </a:r>
            <a:br>
              <a:rPr lang="nl-NL" sz="2000" dirty="0"/>
            </a:br>
            <a:br>
              <a:rPr lang="nl-NL" sz="2000" dirty="0"/>
            </a:br>
            <a:r>
              <a:rPr lang="nl-NL" sz="2600" u="sng" dirty="0"/>
              <a:t>MIDDELSTE </a:t>
            </a:r>
            <a:br>
              <a:rPr lang="nl-NL" sz="2600" u="sng" dirty="0"/>
            </a:br>
            <a:r>
              <a:rPr lang="nl-NL" sz="2600" u="sng" dirty="0"/>
              <a:t>8 STRENGEN</a:t>
            </a:r>
            <a:br>
              <a:rPr lang="nl-NL" sz="2600" u="sng" dirty="0"/>
            </a:br>
            <a:r>
              <a:rPr lang="nl-NL" sz="2600" u="sng" dirty="0"/>
              <a:t> </a:t>
            </a:r>
            <a:br>
              <a:rPr lang="nl-NL" sz="2000" dirty="0"/>
            </a:br>
            <a:r>
              <a:rPr lang="nl-NL" sz="2000" dirty="0"/>
              <a:t>EEN WEITASKNOOP</a:t>
            </a:r>
            <a:br>
              <a:rPr lang="nl-NL" sz="2000" dirty="0"/>
            </a:br>
            <a:endParaRPr lang="nl-NL" sz="2000" dirty="0"/>
          </a:p>
          <a:p>
            <a:pPr algn="ctr"/>
            <a:r>
              <a:rPr lang="nl-NL" sz="2000" dirty="0"/>
              <a:t> MAAK DE KNOOP </a:t>
            </a:r>
            <a:br>
              <a:rPr lang="nl-NL" sz="2000" dirty="0"/>
            </a:br>
            <a:r>
              <a:rPr lang="nl-NL" sz="2000" dirty="0"/>
              <a:t>VAN </a:t>
            </a:r>
            <a:br>
              <a:rPr lang="nl-NL" sz="2000" dirty="0"/>
            </a:br>
            <a:r>
              <a:rPr lang="nl-NL" sz="2000" dirty="0"/>
              <a:t>DE 2 BUITENSTE STRENGEN </a:t>
            </a:r>
            <a:br>
              <a:rPr lang="nl-NL" sz="2000" dirty="0"/>
            </a:br>
            <a:r>
              <a:rPr lang="nl-NL" sz="2000" dirty="0"/>
              <a:t>OM </a:t>
            </a:r>
            <a:br>
              <a:rPr lang="nl-NL" sz="2000" dirty="0"/>
            </a:br>
            <a:r>
              <a:rPr lang="nl-NL" sz="2000" dirty="0"/>
              <a:t>DE 6 BINNENSTE STRENGEN</a:t>
            </a:r>
          </a:p>
          <a:p>
            <a:pPr algn="ctr"/>
            <a:endParaRPr lang="nl-NL" sz="2000" dirty="0"/>
          </a:p>
          <a:p>
            <a:pPr algn="ctr"/>
            <a:r>
              <a:rPr lang="nl-NL" sz="2000" dirty="0"/>
              <a:t> DEZE KNOOP </a:t>
            </a:r>
            <a:br>
              <a:rPr lang="nl-NL" sz="2000" dirty="0"/>
            </a:br>
            <a:r>
              <a:rPr lang="nl-NL" sz="2000" dirty="0"/>
              <a:t>VORMT HET MIDDEN </a:t>
            </a:r>
            <a:br>
              <a:rPr lang="nl-NL" sz="2000" dirty="0"/>
            </a:br>
            <a:r>
              <a:rPr lang="nl-NL" sz="2000" dirty="0"/>
              <a:t>VAN DE ‘DIAMANT’</a:t>
            </a:r>
          </a:p>
        </p:txBody>
      </p:sp>
      <p:pic>
        <p:nvPicPr>
          <p:cNvPr id="6" name="Tijdelijke aanduiding voor afbeelding 4" descr="P1150653.JPG">
            <a:extLst>
              <a:ext uri="{FF2B5EF4-FFF2-40B4-BE49-F238E27FC236}">
                <a16:creationId xmlns:a16="http://schemas.microsoft.com/office/drawing/2014/main" id="{5B55C52C-2C6B-4D56-AEDA-3D97E6B78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953" t="7124" r="10619" b="9441"/>
          <a:stretch/>
        </p:blipFill>
        <p:spPr>
          <a:xfrm flipH="1">
            <a:off x="7122897" y="4797152"/>
            <a:ext cx="441805" cy="54466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52" dur="7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56" dur="7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60" dur="7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uiExpand="1" build="p"/>
      <p:bldP spid="4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B86D82CC-EB33-41EA-8D33-406E57C2C5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304642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6A6E240-FCBB-42C5-AA65-3BEE769A24F3}"/>
              </a:ext>
            </a:extLst>
          </p:cNvPr>
          <p:cNvSpPr txBox="1">
            <a:spLocks/>
          </p:cNvSpPr>
          <p:nvPr/>
        </p:nvSpPr>
        <p:spPr>
          <a:xfrm>
            <a:off x="1777039" y="3209657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4C4DB1D2-243C-4EA8-B9E2-B48293ECD70A}"/>
              </a:ext>
            </a:extLst>
          </p:cNvPr>
          <p:cNvSpPr txBox="1">
            <a:spLocks/>
          </p:cNvSpPr>
          <p:nvPr/>
        </p:nvSpPr>
        <p:spPr>
          <a:xfrm>
            <a:off x="3923928" y="3706679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7</a:t>
            </a:r>
          </a:p>
        </p:txBody>
      </p:sp>
    </p:spTree>
    <p:extLst>
      <p:ext uri="{BB962C8B-B14F-4D97-AF65-F5344CB8AC3E}">
        <p14:creationId xmlns:p14="http://schemas.microsoft.com/office/powerpoint/2010/main" val="1166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1874" y="97922"/>
            <a:ext cx="1296144" cy="609600"/>
          </a:xfrm>
        </p:spPr>
        <p:txBody>
          <a:bodyPr>
            <a:normAutofit/>
          </a:bodyPr>
          <a:lstStyle/>
          <a:p>
            <a:r>
              <a:rPr lang="nl-NL" sz="2400" dirty="0"/>
              <a:t>Stap 7:</a:t>
            </a:r>
          </a:p>
        </p:txBody>
      </p:sp>
      <p:pic>
        <p:nvPicPr>
          <p:cNvPr id="5" name="Tijdelijke aanduiding voor afbeelding 4" descr="P115065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1596" r="9418"/>
          <a:stretch>
            <a:fillRect/>
          </a:stretch>
        </p:blipFill>
        <p:spPr>
          <a:xfrm flipH="1">
            <a:off x="457790" y="806191"/>
            <a:ext cx="4052764" cy="497903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139953" y="711658"/>
            <a:ext cx="4924464" cy="509360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nl-NL" sz="2000" dirty="0"/>
              <a:t>MAAK DE ‘DIAMANT’ AF MET </a:t>
            </a:r>
            <a:br>
              <a:rPr lang="nl-NL" sz="2000" dirty="0"/>
            </a:br>
            <a:r>
              <a:rPr lang="nl-NL" sz="2000" b="1" u="sng" dirty="0"/>
              <a:t>2 DIAGONALE LIJNEN VAN </a:t>
            </a:r>
            <a:br>
              <a:rPr lang="nl-NL" sz="2000" b="1" u="sng" dirty="0"/>
            </a:br>
            <a:r>
              <a:rPr lang="nl-NL" sz="2000" b="1" u="sng" dirty="0"/>
              <a:t>WEITASKNOPEN</a:t>
            </a:r>
          </a:p>
          <a:p>
            <a:pPr algn="ctr"/>
            <a:r>
              <a:rPr lang="nl-NL" sz="2000" dirty="0"/>
              <a:t>VAN BUITEN  </a:t>
            </a:r>
          </a:p>
          <a:p>
            <a:pPr algn="ctr"/>
            <a:r>
              <a:rPr lang="nl-NL" sz="2000" dirty="0"/>
              <a:t>NAAR BINNEN</a:t>
            </a:r>
            <a:br>
              <a:rPr lang="nl-NL" sz="2000" dirty="0"/>
            </a:b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pPr algn="ctr"/>
            <a:endParaRPr lang="nl-NL" sz="2000" dirty="0"/>
          </a:p>
          <a:p>
            <a:pPr algn="ctr"/>
            <a:r>
              <a:rPr lang="nl-NL" sz="2000" dirty="0"/>
              <a:t>DUS:</a:t>
            </a:r>
          </a:p>
          <a:p>
            <a:pPr algn="ctr"/>
            <a:r>
              <a:rPr lang="nl-NL" sz="2000" dirty="0"/>
              <a:t>NOG 2 KNOPEN VANAF LINKS</a:t>
            </a:r>
          </a:p>
          <a:p>
            <a:pPr algn="ctr"/>
            <a:r>
              <a:rPr lang="nl-NL" sz="2000" dirty="0"/>
              <a:t>NOG 2 KNOPEN VANAF RECHTS</a:t>
            </a:r>
          </a:p>
          <a:p>
            <a:pPr algn="ctr"/>
            <a:r>
              <a:rPr lang="nl-NL" sz="2000" dirty="0"/>
              <a:t>DE LAATSTE KNOOP </a:t>
            </a:r>
            <a:br>
              <a:rPr lang="nl-NL" sz="2000" dirty="0"/>
            </a:br>
            <a:r>
              <a:rPr lang="nl-NL" sz="2000" dirty="0"/>
              <a:t>MIDDEN ONDER</a:t>
            </a:r>
          </a:p>
        </p:txBody>
      </p:sp>
      <p:pic>
        <p:nvPicPr>
          <p:cNvPr id="6" name="Tijdelijke aanduiding voor afbeelding 4" descr="P1150654.JPG">
            <a:extLst>
              <a:ext uri="{FF2B5EF4-FFF2-40B4-BE49-F238E27FC236}">
                <a16:creationId xmlns:a16="http://schemas.microsoft.com/office/drawing/2014/main" id="{69033F7F-8B57-46A6-9916-F7A6A0E9E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545" t="14596" r="14383"/>
          <a:stretch/>
        </p:blipFill>
        <p:spPr>
          <a:xfrm flipH="1">
            <a:off x="6357326" y="5808829"/>
            <a:ext cx="451830" cy="722234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7" name="Tijdelijke aanduiding voor afbeelding 4" descr="P1150654.JPG">
            <a:extLst>
              <a:ext uri="{FF2B5EF4-FFF2-40B4-BE49-F238E27FC236}">
                <a16:creationId xmlns:a16="http://schemas.microsoft.com/office/drawing/2014/main" id="{CD4F7B2A-9B8D-436B-94B7-269288261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545" t="14596" r="14383"/>
          <a:stretch/>
        </p:blipFill>
        <p:spPr>
          <a:xfrm flipH="1">
            <a:off x="7254774" y="5795245"/>
            <a:ext cx="451829" cy="722232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8" name="Tijdelijke aanduiding voor afbeelding 4" descr="P1150654.JPG">
            <a:extLst>
              <a:ext uri="{FF2B5EF4-FFF2-40B4-BE49-F238E27FC236}">
                <a16:creationId xmlns:a16="http://schemas.microsoft.com/office/drawing/2014/main" id="{7A27AB5A-88AE-4051-A54E-24C2E7D67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545" t="14596" r="14383"/>
          <a:stretch/>
        </p:blipFill>
        <p:spPr>
          <a:xfrm flipH="1">
            <a:off x="5445132" y="5785225"/>
            <a:ext cx="451829" cy="722233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4BE32EB-6743-42CA-BF57-3578B7EA070F}"/>
              </a:ext>
            </a:extLst>
          </p:cNvPr>
          <p:cNvSpPr txBox="1"/>
          <p:nvPr/>
        </p:nvSpPr>
        <p:spPr>
          <a:xfrm>
            <a:off x="4351741" y="2566507"/>
            <a:ext cx="4712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Neem steeds </a:t>
            </a:r>
            <a:br>
              <a:rPr lang="nl-NL" dirty="0"/>
            </a:br>
            <a:r>
              <a:rPr lang="nl-NL" dirty="0"/>
              <a:t>2 strengen van de vorige knoop</a:t>
            </a:r>
            <a:br>
              <a:rPr lang="nl-NL" dirty="0"/>
            </a:br>
            <a:r>
              <a:rPr lang="nl-NL" dirty="0"/>
              <a:t>en 2 nieuwe strengen </a:t>
            </a:r>
            <a:br>
              <a:rPr lang="nl-NL" dirty="0"/>
            </a:br>
            <a:r>
              <a:rPr lang="nl-NL" dirty="0"/>
              <a:t>Zo krijgt u een diagonale lijn</a:t>
            </a:r>
          </a:p>
        </p:txBody>
      </p:sp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F60D8A75-312F-4BA6-97D9-F0DD665C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576" y="1948903"/>
            <a:ext cx="863294" cy="873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5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94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0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0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4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2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65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83" dur="2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87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9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" descr="P1150657.JPG">
            <a:extLst>
              <a:ext uri="{FF2B5EF4-FFF2-40B4-BE49-F238E27FC236}">
                <a16:creationId xmlns:a16="http://schemas.microsoft.com/office/drawing/2014/main" id="{CA0DF8B9-8EB1-49BA-A739-6E6B6DB6A8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418" t="31027" r="15415" b="49555"/>
          <a:stretch/>
        </p:blipFill>
        <p:spPr>
          <a:xfrm rot="16200000" flipV="1">
            <a:off x="-1271755" y="2855320"/>
            <a:ext cx="5922103" cy="114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C5BCCD0-51B1-4158-A48A-16EF9A9AD1E0}"/>
              </a:ext>
            </a:extLst>
          </p:cNvPr>
          <p:cNvSpPr txBox="1"/>
          <p:nvPr/>
        </p:nvSpPr>
        <p:spPr>
          <a:xfrm>
            <a:off x="3217698" y="40916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U MAAKT IN 12 STAPPEN </a:t>
            </a:r>
            <a:br>
              <a:rPr lang="nl-NL" dirty="0"/>
            </a:br>
            <a:endParaRPr lang="nl-NL" dirty="0"/>
          </a:p>
          <a:p>
            <a:pPr algn="ctr"/>
            <a:r>
              <a:rPr lang="nl-NL" dirty="0"/>
              <a:t>EEN LEUKE MACRAMÉHANGER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1137187-73C0-47E1-BD2E-F2F8535EE4EE}"/>
              </a:ext>
            </a:extLst>
          </p:cNvPr>
          <p:cNvSpPr txBox="1"/>
          <p:nvPr/>
        </p:nvSpPr>
        <p:spPr>
          <a:xfrm>
            <a:off x="4427984" y="528810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Koekje erbij…..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Tijd om te beginnen! </a:t>
            </a:r>
          </a:p>
        </p:txBody>
      </p:sp>
      <p:pic>
        <p:nvPicPr>
          <p:cNvPr id="1030" name="Picture 6" descr="Kopje koffie? - Tobias van der Avort">
            <a:extLst>
              <a:ext uri="{FF2B5EF4-FFF2-40B4-BE49-F238E27FC236}">
                <a16:creationId xmlns:a16="http://schemas.microsoft.com/office/drawing/2014/main" id="{6A22C48A-CC0D-4D31-ACB9-03AE1255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62" y="3975017"/>
            <a:ext cx="1590909" cy="13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D1977C0-7EBD-4F9F-8276-AC522AEF4DF2}"/>
              </a:ext>
            </a:extLst>
          </p:cNvPr>
          <p:cNvSpPr txBox="1"/>
          <p:nvPr/>
        </p:nvSpPr>
        <p:spPr>
          <a:xfrm>
            <a:off x="3321150" y="395080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Staat de koffie al klaar?</a:t>
            </a:r>
          </a:p>
          <a:p>
            <a:pPr algn="ctr"/>
            <a:r>
              <a:rPr lang="nl-NL" dirty="0"/>
              <a:t>Gezellig theetje? </a:t>
            </a:r>
          </a:p>
        </p:txBody>
      </p:sp>
      <p:pic>
        <p:nvPicPr>
          <p:cNvPr id="1036" name="Picture 12" descr="Koekjes">
            <a:extLst>
              <a:ext uri="{FF2B5EF4-FFF2-40B4-BE49-F238E27FC236}">
                <a16:creationId xmlns:a16="http://schemas.microsoft.com/office/drawing/2014/main" id="{768543F6-5B52-4B2E-9F05-79729D08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73" y="4597131"/>
            <a:ext cx="1213558" cy="80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09A4E21-D392-426E-BA83-B9289E6CD778}"/>
              </a:ext>
            </a:extLst>
          </p:cNvPr>
          <p:cNvSpPr txBox="1"/>
          <p:nvPr/>
        </p:nvSpPr>
        <p:spPr>
          <a:xfrm>
            <a:off x="3158675" y="320018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BENT U ER KLAAR VOOR? </a:t>
            </a:r>
          </a:p>
        </p:txBody>
      </p:sp>
      <p:pic>
        <p:nvPicPr>
          <p:cNvPr id="20" name="Picture 4" descr="Winter Wonder | Zwarte thee | Soorten thee | Thee | Simon Lévelt | Koffie  en thee sinds 1826">
            <a:extLst>
              <a:ext uri="{FF2B5EF4-FFF2-40B4-BE49-F238E27FC236}">
                <a16:creationId xmlns:a16="http://schemas.microsoft.com/office/drawing/2014/main" id="{E809BF9D-CE1C-4909-97A0-D379C6B04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151" r="18801" b="21679"/>
          <a:stretch/>
        </p:blipFill>
        <p:spPr bwMode="auto">
          <a:xfrm>
            <a:off x="7000252" y="3579856"/>
            <a:ext cx="1578281" cy="1608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1784E76-D365-4B80-9FE1-69DF7B5DCA51}"/>
              </a:ext>
            </a:extLst>
          </p:cNvPr>
          <p:cNvSpPr txBox="1"/>
          <p:nvPr/>
        </p:nvSpPr>
        <p:spPr>
          <a:xfrm>
            <a:off x="2988317" y="1456701"/>
            <a:ext cx="557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 KRIJGT BIJ ELKE STAP VOLDOENDE TIJD …</a:t>
            </a:r>
          </a:p>
          <a:p>
            <a:pPr algn="ctr"/>
            <a:endParaRPr lang="nl-N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6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9452B32D-322A-432D-9D8A-1504CBEF03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90473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9F1D58D-CAFD-4A2E-9904-E81A61FBB463}"/>
              </a:ext>
            </a:extLst>
          </p:cNvPr>
          <p:cNvSpPr txBox="1">
            <a:spLocks/>
          </p:cNvSpPr>
          <p:nvPr/>
        </p:nvSpPr>
        <p:spPr>
          <a:xfrm>
            <a:off x="1777039" y="3075995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pic>
        <p:nvPicPr>
          <p:cNvPr id="7" name="Picture 6" descr="Kopje koffie? - Tobias van der Avort">
            <a:extLst>
              <a:ext uri="{FF2B5EF4-FFF2-40B4-BE49-F238E27FC236}">
                <a16:creationId xmlns:a16="http://schemas.microsoft.com/office/drawing/2014/main" id="{A72143BB-85D2-4F98-8617-6A540B60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30" y="4799046"/>
            <a:ext cx="1590909" cy="13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inter Wonder | Zwarte thee | Soorten thee | Thee | Simon Lévelt | Koffie  en thee sinds 1826">
            <a:extLst>
              <a:ext uri="{FF2B5EF4-FFF2-40B4-BE49-F238E27FC236}">
                <a16:creationId xmlns:a16="http://schemas.microsoft.com/office/drawing/2014/main" id="{9D0E0EE0-EE02-4A5A-9D36-BA3AC724C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151" r="18801" b="21679"/>
          <a:stretch/>
        </p:blipFill>
        <p:spPr bwMode="auto">
          <a:xfrm>
            <a:off x="5128710" y="4453233"/>
            <a:ext cx="1578281" cy="1608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Koekjes">
            <a:extLst>
              <a:ext uri="{FF2B5EF4-FFF2-40B4-BE49-F238E27FC236}">
                <a16:creationId xmlns:a16="http://schemas.microsoft.com/office/drawing/2014/main" id="{83544C76-9C4D-405A-BE12-F4A4B404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291" y="5564357"/>
            <a:ext cx="1213558" cy="80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1DD01BE-9130-44AB-8DA3-C12848F0D9A0}"/>
              </a:ext>
            </a:extLst>
          </p:cNvPr>
          <p:cNvSpPr txBox="1"/>
          <p:nvPr/>
        </p:nvSpPr>
        <p:spPr>
          <a:xfrm>
            <a:off x="888977" y="4236458"/>
            <a:ext cx="436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Even een paar minuutjes tijd voor een kopje thee of koffie…</a:t>
            </a:r>
          </a:p>
        </p:txBody>
      </p:sp>
      <p:pic>
        <p:nvPicPr>
          <p:cNvPr id="10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555EFBA6-4381-4C4F-88A3-89777475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7850" y="1342921"/>
            <a:ext cx="1060881" cy="1073663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3B2B8B9-0763-4939-9F0A-FCE9D815C336}"/>
              </a:ext>
            </a:extLst>
          </p:cNvPr>
          <p:cNvSpPr txBox="1"/>
          <p:nvPr/>
        </p:nvSpPr>
        <p:spPr>
          <a:xfrm>
            <a:off x="633152" y="5013855"/>
            <a:ext cx="2287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HANG EVT.</a:t>
            </a:r>
            <a:br>
              <a:rPr lang="nl-NL" sz="1400" dirty="0"/>
            </a:br>
            <a:r>
              <a:rPr lang="nl-NL" sz="1400" dirty="0"/>
              <a:t>DE RING AAN IETS </a:t>
            </a:r>
            <a:br>
              <a:rPr lang="nl-NL" sz="1400" dirty="0"/>
            </a:br>
            <a:r>
              <a:rPr lang="nl-NL" sz="1400" dirty="0"/>
              <a:t>WAT HOGER IS</a:t>
            </a:r>
            <a:br>
              <a:rPr lang="nl-NL" sz="1400" dirty="0"/>
            </a:br>
            <a:r>
              <a:rPr lang="nl-NL" sz="1400" dirty="0"/>
              <a:t>OM MAKKELIJKER</a:t>
            </a:r>
            <a:br>
              <a:rPr lang="nl-NL" sz="1400" dirty="0"/>
            </a:br>
            <a:r>
              <a:rPr lang="nl-NL" sz="1400" dirty="0"/>
              <a:t>VERDER </a:t>
            </a:r>
            <a:br>
              <a:rPr lang="nl-NL" sz="1400" dirty="0"/>
            </a:br>
            <a:r>
              <a:rPr lang="nl-NL" sz="1400" dirty="0"/>
              <a:t>TE KUNNEN WERKEN…</a:t>
            </a:r>
          </a:p>
        </p:txBody>
      </p:sp>
    </p:spTree>
    <p:extLst>
      <p:ext uri="{BB962C8B-B14F-4D97-AF65-F5344CB8AC3E}">
        <p14:creationId xmlns:p14="http://schemas.microsoft.com/office/powerpoint/2010/main" val="42315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4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0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2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11E2A042-DC42-447A-A3E4-60C447BBA2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952328" cy="3000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E30AECD-0855-4F4E-B7C4-D9D3BAFB7408}"/>
              </a:ext>
            </a:extLst>
          </p:cNvPr>
          <p:cNvSpPr txBox="1">
            <a:spLocks/>
          </p:cNvSpPr>
          <p:nvPr/>
        </p:nvSpPr>
        <p:spPr>
          <a:xfrm>
            <a:off x="1777039" y="3148002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7EB7D84-EE32-4601-B296-8BEAA2AD13F5}"/>
              </a:ext>
            </a:extLst>
          </p:cNvPr>
          <p:cNvSpPr txBox="1">
            <a:spLocks/>
          </p:cNvSpPr>
          <p:nvPr/>
        </p:nvSpPr>
        <p:spPr>
          <a:xfrm>
            <a:off x="3923928" y="3645024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8</a:t>
            </a:r>
          </a:p>
        </p:txBody>
      </p:sp>
    </p:spTree>
    <p:extLst>
      <p:ext uri="{BB962C8B-B14F-4D97-AF65-F5344CB8AC3E}">
        <p14:creationId xmlns:p14="http://schemas.microsoft.com/office/powerpoint/2010/main" val="17109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6569" y="121787"/>
            <a:ext cx="1296144" cy="682748"/>
          </a:xfrm>
        </p:spPr>
        <p:txBody>
          <a:bodyPr>
            <a:normAutofit/>
          </a:bodyPr>
          <a:lstStyle/>
          <a:p>
            <a:r>
              <a:rPr lang="nl-NL" sz="2400" dirty="0"/>
              <a:t>Stap 8:</a:t>
            </a:r>
          </a:p>
        </p:txBody>
      </p:sp>
      <p:pic>
        <p:nvPicPr>
          <p:cNvPr id="5" name="Tijdelijke aanduiding voor afbeelding 4" descr="P115065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9655" r="38015"/>
          <a:stretch>
            <a:fillRect/>
          </a:stretch>
        </p:blipFill>
        <p:spPr>
          <a:xfrm flipH="1">
            <a:off x="562729" y="192757"/>
            <a:ext cx="1935235" cy="622901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28604" y="796328"/>
            <a:ext cx="4852074" cy="42168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nl-NL" sz="1800" dirty="0"/>
              <a:t>OM HET VAASJE ER </a:t>
            </a:r>
            <a:br>
              <a:rPr lang="nl-NL" sz="1800" dirty="0"/>
            </a:br>
            <a:r>
              <a:rPr lang="nl-NL" sz="1800" dirty="0"/>
              <a:t>IN TE KUNNEN HANGEN,</a:t>
            </a:r>
          </a:p>
          <a:p>
            <a:pPr algn="ctr"/>
            <a:r>
              <a:rPr lang="nl-NL" sz="1800" dirty="0"/>
              <a:t> </a:t>
            </a:r>
            <a:br>
              <a:rPr lang="nl-NL" sz="1800" dirty="0"/>
            </a:br>
            <a:r>
              <a:rPr lang="nl-NL" sz="1800" u="sng" dirty="0"/>
              <a:t>MEET</a:t>
            </a:r>
            <a:r>
              <a:rPr lang="nl-NL" sz="1800" dirty="0"/>
              <a:t> U EERST </a:t>
            </a:r>
            <a:br>
              <a:rPr lang="nl-NL" sz="1800" dirty="0"/>
            </a:br>
            <a:r>
              <a:rPr lang="nl-NL" sz="1800" dirty="0"/>
              <a:t>MET </a:t>
            </a:r>
            <a:br>
              <a:rPr lang="nl-NL" sz="1800" dirty="0"/>
            </a:br>
            <a:r>
              <a:rPr lang="nl-NL" sz="1800" dirty="0"/>
              <a:t>HET VAASJE </a:t>
            </a:r>
          </a:p>
          <a:p>
            <a:pPr algn="ctr"/>
            <a:br>
              <a:rPr lang="nl-NL" sz="1800" dirty="0"/>
            </a:br>
            <a:r>
              <a:rPr lang="nl-NL" sz="1800" dirty="0"/>
              <a:t>HOE HOOG U</a:t>
            </a:r>
            <a:br>
              <a:rPr lang="nl-NL" sz="1800" dirty="0"/>
            </a:br>
            <a:r>
              <a:rPr lang="nl-NL" sz="1800" dirty="0"/>
              <a:t>DE VOLGENDE KNOPEN MOET LEGGEN </a:t>
            </a:r>
          </a:p>
          <a:p>
            <a:pPr algn="ctr"/>
            <a:br>
              <a:rPr lang="nl-NL" sz="1800" dirty="0"/>
            </a:br>
            <a:r>
              <a:rPr lang="nl-NL" sz="1800" dirty="0"/>
              <a:t>OM DE GEWENSTE HOOGTE </a:t>
            </a:r>
            <a:br>
              <a:rPr lang="nl-NL" sz="1800" dirty="0"/>
            </a:br>
            <a:r>
              <a:rPr lang="nl-NL" sz="1800" dirty="0"/>
              <a:t>TE KRIJGEN. </a:t>
            </a:r>
          </a:p>
        </p:txBody>
      </p:sp>
      <p:pic>
        <p:nvPicPr>
          <p:cNvPr id="6" name="Tijdelijke aanduiding voor afbeelding 4" descr="P1150656.JPG">
            <a:extLst>
              <a:ext uri="{FF2B5EF4-FFF2-40B4-BE49-F238E27FC236}">
                <a16:creationId xmlns:a16="http://schemas.microsoft.com/office/drawing/2014/main" id="{C05DBB2D-F92E-44A1-A011-DC3926402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418" t="22489" r="9418" b="36957"/>
          <a:stretch/>
        </p:blipFill>
        <p:spPr>
          <a:xfrm rot="16200000">
            <a:off x="6123966" y="1252938"/>
            <a:ext cx="2259660" cy="846778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4DE39B8B-9A99-4A15-8D22-9075F5A1B203}"/>
              </a:ext>
            </a:extLst>
          </p:cNvPr>
          <p:cNvSpPr txBox="1">
            <a:spLocks/>
          </p:cNvSpPr>
          <p:nvPr/>
        </p:nvSpPr>
        <p:spPr>
          <a:xfrm>
            <a:off x="3076894" y="5085184"/>
            <a:ext cx="4869945" cy="1336583"/>
          </a:xfrm>
          <a:prstGeom prst="rect">
            <a:avLst/>
          </a:prstGeom>
        </p:spPr>
        <p:txBody>
          <a:bodyPr vert="horz" anchor="t" anchorCtr="0">
            <a:normAutofit lnSpcReduction="10000"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dirty="0"/>
              <a:t>MAAK DAARNA VAN DE </a:t>
            </a:r>
            <a:br>
              <a:rPr lang="nl-NL" sz="1800" dirty="0"/>
            </a:br>
            <a:r>
              <a:rPr lang="nl-NL" sz="1800" dirty="0"/>
              <a:t>BUITENSTE 4 STRENGEN </a:t>
            </a:r>
            <a:br>
              <a:rPr lang="nl-NL" sz="1800" dirty="0"/>
            </a:br>
            <a:r>
              <a:rPr lang="nl-NL" sz="1800" dirty="0"/>
              <a:t>(2 VAN LINKS EN 2 VAN RECHTS) </a:t>
            </a:r>
            <a:br>
              <a:rPr lang="nl-NL" sz="1800" dirty="0"/>
            </a:br>
            <a:r>
              <a:rPr lang="nl-NL" sz="1800" dirty="0"/>
              <a:t>EEN WEITASKNOOP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4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2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10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18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uiExpand="1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59821324-1D16-491B-A6D4-0C8BA685D3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304642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166FAB9-2101-4CC6-9C3C-E0CD6971B6F2}"/>
              </a:ext>
            </a:extLst>
          </p:cNvPr>
          <p:cNvSpPr txBox="1">
            <a:spLocks/>
          </p:cNvSpPr>
          <p:nvPr/>
        </p:nvSpPr>
        <p:spPr>
          <a:xfrm>
            <a:off x="1673106" y="3148002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01DA8ED-2C30-43FE-9271-6D9959264419}"/>
              </a:ext>
            </a:extLst>
          </p:cNvPr>
          <p:cNvSpPr txBox="1">
            <a:spLocks/>
          </p:cNvSpPr>
          <p:nvPr/>
        </p:nvSpPr>
        <p:spPr>
          <a:xfrm>
            <a:off x="3779912" y="3717032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9</a:t>
            </a:r>
          </a:p>
        </p:txBody>
      </p:sp>
    </p:spTree>
    <p:extLst>
      <p:ext uri="{BB962C8B-B14F-4D97-AF65-F5344CB8AC3E}">
        <p14:creationId xmlns:p14="http://schemas.microsoft.com/office/powerpoint/2010/main" val="2401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1915" y="180316"/>
            <a:ext cx="2746648" cy="471264"/>
          </a:xfrm>
        </p:spPr>
        <p:txBody>
          <a:bodyPr/>
          <a:lstStyle/>
          <a:p>
            <a:r>
              <a:rPr lang="nl-NL" dirty="0"/>
              <a:t>STAP 9: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976504" y="651579"/>
            <a:ext cx="4771959" cy="5741081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MAAK EEN ‘RONDJE’ VAN WEITASKNOPEN DOOR STEEDS WEER </a:t>
            </a:r>
            <a:br>
              <a:rPr lang="nl-NL" dirty="0"/>
            </a:br>
            <a:r>
              <a:rPr lang="nl-NL" dirty="0"/>
              <a:t>MET 2 STRENGEN VAN DE VORIGE KNOOP EN 2 NIEUWE STRENGEN </a:t>
            </a:r>
            <a:br>
              <a:rPr lang="nl-NL" dirty="0"/>
            </a:br>
            <a:r>
              <a:rPr lang="nl-NL" dirty="0"/>
              <a:t>EEN WEITASKNOOP TE MAKEN</a:t>
            </a:r>
          </a:p>
          <a:p>
            <a:pPr algn="ctr"/>
            <a:r>
              <a:rPr lang="nl-NL" dirty="0"/>
              <a:t>DUS:</a:t>
            </a:r>
          </a:p>
          <a:p>
            <a:pPr algn="ctr"/>
            <a:r>
              <a:rPr lang="nl-NL" dirty="0"/>
              <a:t>KNOPEN NAAR DE LINKERKANT</a:t>
            </a:r>
          </a:p>
          <a:p>
            <a:pPr algn="ctr"/>
            <a:r>
              <a:rPr lang="nl-NL" dirty="0"/>
              <a:t>EN KNOPEN NAAR DE RECHTERKANT</a:t>
            </a:r>
          </a:p>
          <a:p>
            <a:pPr algn="ctr"/>
            <a:r>
              <a:rPr lang="nl-NL" sz="1400" i="1" dirty="0"/>
              <a:t>MET HET VAASJE KUNT U TUSSENTIJDS PASSEN </a:t>
            </a:r>
            <a:br>
              <a:rPr lang="nl-NL" sz="1400" i="1" dirty="0"/>
            </a:br>
            <a:r>
              <a:rPr lang="nl-NL" sz="1400" i="1" dirty="0"/>
              <a:t>OF U NOG GOED ZIT WAT DE HOOGTE BETREFT</a:t>
            </a:r>
          </a:p>
          <a:p>
            <a:pPr algn="ctr"/>
            <a:r>
              <a:rPr lang="nl-NL" dirty="0"/>
              <a:t>SLUIT HET RONDJE </a:t>
            </a:r>
          </a:p>
          <a:p>
            <a:pPr algn="ctr"/>
            <a:r>
              <a:rPr lang="nl-NL" dirty="0"/>
              <a:t>(ACHTERWAARTS!)</a:t>
            </a:r>
          </a:p>
          <a:p>
            <a:pPr algn="ctr"/>
            <a:r>
              <a:rPr lang="nl-NL" dirty="0"/>
              <a:t>MET EEN LAATSTE WEITASKNOOP </a:t>
            </a:r>
          </a:p>
        </p:txBody>
      </p:sp>
      <p:pic>
        <p:nvPicPr>
          <p:cNvPr id="6" name="Tijdelijke aanduiding voor afbeelding 4" descr="P1150655.JPG">
            <a:extLst>
              <a:ext uri="{FF2B5EF4-FFF2-40B4-BE49-F238E27FC236}">
                <a16:creationId xmlns:a16="http://schemas.microsoft.com/office/drawing/2014/main" id="{ECAB81AA-43F0-4964-83C1-184CC6EDF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626" t="57308" r="41184"/>
          <a:stretch/>
        </p:blipFill>
        <p:spPr>
          <a:xfrm flipH="1">
            <a:off x="921337" y="5548256"/>
            <a:ext cx="479710" cy="844406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7" name="Tijdelijke aanduiding voor afbeelding 4" descr="P1150655.JPG">
            <a:extLst>
              <a:ext uri="{FF2B5EF4-FFF2-40B4-BE49-F238E27FC236}">
                <a16:creationId xmlns:a16="http://schemas.microsoft.com/office/drawing/2014/main" id="{CAA060CA-859C-40BA-9A12-BB4EBAEC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626" t="57308" r="41184"/>
          <a:stretch/>
        </p:blipFill>
        <p:spPr>
          <a:xfrm flipH="1">
            <a:off x="1620153" y="5548257"/>
            <a:ext cx="479708" cy="844404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8" name="Tijdelijke aanduiding voor afbeelding 4" descr="P1150655.JPG">
            <a:extLst>
              <a:ext uri="{FF2B5EF4-FFF2-40B4-BE49-F238E27FC236}">
                <a16:creationId xmlns:a16="http://schemas.microsoft.com/office/drawing/2014/main" id="{62B5ADEE-572A-48EA-AC1B-346F11BD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626" t="57308" r="41184"/>
          <a:stretch/>
        </p:blipFill>
        <p:spPr>
          <a:xfrm flipH="1">
            <a:off x="2284317" y="5548260"/>
            <a:ext cx="479707" cy="844401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9" name="Tijdelijke aanduiding voor afbeelding 4" descr="P1150655.JPG">
            <a:extLst>
              <a:ext uri="{FF2B5EF4-FFF2-40B4-BE49-F238E27FC236}">
                <a16:creationId xmlns:a16="http://schemas.microsoft.com/office/drawing/2014/main" id="{9B7D15ED-81B0-4FC2-9481-04973BC4B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626" t="57308" r="41184"/>
          <a:stretch/>
        </p:blipFill>
        <p:spPr>
          <a:xfrm flipH="1">
            <a:off x="3017784" y="5548256"/>
            <a:ext cx="479709" cy="844405"/>
          </a:xfrm>
          <a:prstGeom prst="rect">
            <a:avLst/>
          </a:prstGeo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67C1A69-9864-40F2-AE3C-42B1EABBE3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9885" r="40233" b="23367"/>
          <a:stretch/>
        </p:blipFill>
        <p:spPr>
          <a:xfrm rot="5400000">
            <a:off x="-24883" y="1442348"/>
            <a:ext cx="46184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506F9499-23A0-49F2-A75D-D9FF6B24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2338" y="5784775"/>
            <a:ext cx="600649" cy="6078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91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23" dur="2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227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3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uiExpand="1" build="p"/>
      <p:bldP spid="4" grpId="1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2FD55089-F81D-46C9-A3FA-E7381BB861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3096344" cy="3147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08972A6-DAB1-494E-9104-CBFB2DC2E316}"/>
              </a:ext>
            </a:extLst>
          </p:cNvPr>
          <p:cNvSpPr txBox="1">
            <a:spLocks/>
          </p:cNvSpPr>
          <p:nvPr/>
        </p:nvSpPr>
        <p:spPr>
          <a:xfrm>
            <a:off x="1777039" y="3212976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8918941F-4973-4FAF-AB1C-5627EC4B8721}"/>
              </a:ext>
            </a:extLst>
          </p:cNvPr>
          <p:cNvSpPr txBox="1">
            <a:spLocks/>
          </p:cNvSpPr>
          <p:nvPr/>
        </p:nvSpPr>
        <p:spPr>
          <a:xfrm>
            <a:off x="3995936" y="3710067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10</a:t>
            </a:r>
          </a:p>
        </p:txBody>
      </p:sp>
    </p:spTree>
    <p:extLst>
      <p:ext uri="{BB962C8B-B14F-4D97-AF65-F5344CB8AC3E}">
        <p14:creationId xmlns:p14="http://schemas.microsoft.com/office/powerpoint/2010/main" val="29967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4653" y="479641"/>
            <a:ext cx="2057400" cy="576064"/>
          </a:xfrm>
        </p:spPr>
        <p:txBody>
          <a:bodyPr>
            <a:normAutofit/>
          </a:bodyPr>
          <a:lstStyle/>
          <a:p>
            <a:r>
              <a:rPr lang="nl-NL" sz="2400" dirty="0"/>
              <a:t>Stap 10: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103429" y="1542719"/>
            <a:ext cx="3949286" cy="3428239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CONTROLEER </a:t>
            </a:r>
            <a:br>
              <a:rPr lang="nl-NL" dirty="0"/>
            </a:br>
            <a:r>
              <a:rPr lang="nl-NL" dirty="0"/>
              <a:t>OF DE VAAS GOED PAST </a:t>
            </a:r>
            <a:br>
              <a:rPr lang="nl-NL" dirty="0"/>
            </a:br>
            <a:r>
              <a:rPr lang="nl-NL" dirty="0"/>
              <a:t>IN HET RONDJE VAN KNOPEN</a:t>
            </a:r>
          </a:p>
          <a:p>
            <a:pPr algn="ctr"/>
            <a:r>
              <a:rPr lang="nl-NL" dirty="0"/>
              <a:t>MAAK AF MET EEN WIKKELKNOOP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GEBRUIK HIERVOOR</a:t>
            </a:r>
            <a:br>
              <a:rPr lang="nl-NL" dirty="0"/>
            </a:br>
            <a:r>
              <a:rPr lang="nl-NL" dirty="0"/>
              <a:t>HET OVERGEBLEVEN STUK KOORD</a:t>
            </a:r>
            <a:br>
              <a:rPr lang="nl-NL" dirty="0"/>
            </a:br>
            <a:r>
              <a:rPr lang="nl-NL" dirty="0"/>
              <a:t>(WAT U OVERHAD BIJ STAP 1)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D2F8A9-FDFC-4089-802C-A7AE3C408D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15300" r="1" b="19360"/>
          <a:stretch/>
        </p:blipFill>
        <p:spPr>
          <a:xfrm rot="5400000">
            <a:off x="-113410" y="1996699"/>
            <a:ext cx="4978333" cy="252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BFC7852-EDD1-4FF3-BA5F-7E1BDA3FD03E}"/>
              </a:ext>
            </a:extLst>
          </p:cNvPr>
          <p:cNvSpPr txBox="1">
            <a:spLocks/>
          </p:cNvSpPr>
          <p:nvPr/>
        </p:nvSpPr>
        <p:spPr>
          <a:xfrm>
            <a:off x="5328681" y="4770684"/>
            <a:ext cx="2304256" cy="687288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1800" b="1" kern="1200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Uitleg volgt…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4" grpId="1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 WIKKELKNOOP</a:t>
            </a:r>
          </a:p>
        </p:txBody>
      </p:sp>
      <p:pic>
        <p:nvPicPr>
          <p:cNvPr id="6146" name="Picture 2" descr="C:\Users\J.P. de Putter\Documents\Knoppunt\BTW Knoppunt\2021\maart 2021\download.jpg"/>
          <p:cNvPicPr>
            <a:picLocks noChangeAspect="1" noChangeArrowheads="1"/>
          </p:cNvPicPr>
          <p:nvPr/>
        </p:nvPicPr>
        <p:blipFill rotWithShape="1">
          <a:blip r:embed="rId3" cstate="print"/>
          <a:srcRect l="10526" t="28421" r="59211"/>
          <a:stretch/>
        </p:blipFill>
        <p:spPr bwMode="auto">
          <a:xfrm>
            <a:off x="863588" y="1473376"/>
            <a:ext cx="1656184" cy="3264363"/>
          </a:xfrm>
          <a:prstGeom prst="rect">
            <a:avLst/>
          </a:prstGeom>
          <a:noFill/>
        </p:spPr>
      </p:pic>
      <p:pic>
        <p:nvPicPr>
          <p:cNvPr id="4" name="Picture 2" descr="C:\Users\J.P. de Putter\Documents\Knoppunt\BTW Knoppunt\2021\maart 2021\download.jpg">
            <a:extLst>
              <a:ext uri="{FF2B5EF4-FFF2-40B4-BE49-F238E27FC236}">
                <a16:creationId xmlns:a16="http://schemas.microsoft.com/office/drawing/2014/main" id="{979BB328-0580-4763-B406-6D6AAF61A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8158" t="28421" r="35526"/>
          <a:stretch/>
        </p:blipFill>
        <p:spPr bwMode="auto">
          <a:xfrm>
            <a:off x="3761910" y="1473375"/>
            <a:ext cx="1440160" cy="3264363"/>
          </a:xfrm>
          <a:prstGeom prst="rect">
            <a:avLst/>
          </a:prstGeom>
          <a:noFill/>
        </p:spPr>
      </p:pic>
      <p:pic>
        <p:nvPicPr>
          <p:cNvPr id="5" name="Picture 2" descr="C:\Users\J.P. de Putter\Documents\Knoppunt\BTW Knoppunt\2021\maart 2021\download.jpg">
            <a:extLst>
              <a:ext uri="{FF2B5EF4-FFF2-40B4-BE49-F238E27FC236}">
                <a16:creationId xmlns:a16="http://schemas.microsoft.com/office/drawing/2014/main" id="{AB28FB91-DDD3-43DD-9F15-039B27749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1842" t="28421" r="7895"/>
          <a:stretch/>
        </p:blipFill>
        <p:spPr bwMode="auto">
          <a:xfrm>
            <a:off x="6444208" y="1467025"/>
            <a:ext cx="1656184" cy="3264363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8918224-88EC-419B-9CC6-95D8346B9F4E}"/>
              </a:ext>
            </a:extLst>
          </p:cNvPr>
          <p:cNvSpPr txBox="1"/>
          <p:nvPr/>
        </p:nvSpPr>
        <p:spPr>
          <a:xfrm>
            <a:off x="323528" y="4839515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Lus vouwen</a:t>
            </a:r>
            <a:br>
              <a:rPr lang="nl-NL" dirty="0"/>
            </a:br>
            <a:r>
              <a:rPr lang="nl-NL" dirty="0"/>
              <a:t>Met langste uiteinde alle draden  ~ héél strak! ~  omwikkelen van boven naar beneden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B709B8F-DA9B-48E5-99AF-AE182B1CE1A7}"/>
              </a:ext>
            </a:extLst>
          </p:cNvPr>
          <p:cNvSpPr txBox="1"/>
          <p:nvPr/>
        </p:nvSpPr>
        <p:spPr>
          <a:xfrm>
            <a:off x="3507726" y="4826813"/>
            <a:ext cx="2576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Stukje van lus onderaan vrij laten en uiteinde van wikkeldraad  daardoor halen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7D2DDC2-F76D-42C1-9833-9839A0ED2DCD}"/>
              </a:ext>
            </a:extLst>
          </p:cNvPr>
          <p:cNvSpPr txBox="1"/>
          <p:nvPr/>
        </p:nvSpPr>
        <p:spPr>
          <a:xfrm>
            <a:off x="6290114" y="4736247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Bovenste uiteinde aantrekken en zo de lus onder de ‘wikkel’ trekken</a:t>
            </a:r>
          </a:p>
          <a:p>
            <a:r>
              <a:rPr lang="nl-NL" dirty="0"/>
              <a:t>Knip uiteinden van deze draden indien nodig af</a:t>
            </a:r>
          </a:p>
        </p:txBody>
      </p:sp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0B426328-0DAE-4BE3-A659-C0652C36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5187" y="325152"/>
            <a:ext cx="863294" cy="8736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4" dur="30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50" fill="hold">
                                          <p:stCondLst>
                                            <p:cond delay="6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50" fill="hold">
                                          <p:stCondLst>
                                            <p:cond delay="1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50" fill="hold">
                                          <p:stCondLst>
                                            <p:cond delay="18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50" fill="hold">
                                          <p:stCondLst>
                                            <p:cond delay="24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84" dur="2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2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97372" y="908720"/>
            <a:ext cx="2359005" cy="576064"/>
          </a:xfrm>
        </p:spPr>
        <p:txBody>
          <a:bodyPr>
            <a:normAutofit/>
          </a:bodyPr>
          <a:lstStyle/>
          <a:p>
            <a:r>
              <a:rPr lang="nl-NL" sz="2400" dirty="0"/>
              <a:t>Vervolg stap 10: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220072" y="2708920"/>
            <a:ext cx="3168351" cy="2952328"/>
          </a:xfrm>
        </p:spPr>
        <p:txBody>
          <a:bodyPr/>
          <a:lstStyle/>
          <a:p>
            <a:pPr algn="ctr"/>
            <a:r>
              <a:rPr lang="nl-NL" dirty="0"/>
              <a:t>AFGEMAAKT MET EEN WIKKELKNOOP? 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KNIP DAN DE STRENGEN </a:t>
            </a:r>
            <a:br>
              <a:rPr lang="nl-NL" dirty="0"/>
            </a:br>
            <a:r>
              <a:rPr lang="nl-NL" dirty="0"/>
              <a:t>OP GELIJKE HOOGTE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AF3608-259B-4224-9AC5-2EA84CD0B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5" r="25850"/>
          <a:stretch/>
        </p:blipFill>
        <p:spPr>
          <a:xfrm rot="5400000">
            <a:off x="748305" y="1708080"/>
            <a:ext cx="4479038" cy="316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8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4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uiExpand="1" build="p"/>
      <p:bldP spid="4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800B5FBA-E366-4712-A8F2-164579F78F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3096344" cy="3147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13569EA-2C4E-4BFA-8B91-EDB761E60283}"/>
              </a:ext>
            </a:extLst>
          </p:cNvPr>
          <p:cNvSpPr txBox="1">
            <a:spLocks/>
          </p:cNvSpPr>
          <p:nvPr/>
        </p:nvSpPr>
        <p:spPr>
          <a:xfrm>
            <a:off x="1777039" y="3212976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A48D109C-27D3-4136-872D-35360EAEC5A3}"/>
              </a:ext>
            </a:extLst>
          </p:cNvPr>
          <p:cNvSpPr txBox="1">
            <a:spLocks/>
          </p:cNvSpPr>
          <p:nvPr/>
        </p:nvSpPr>
        <p:spPr>
          <a:xfrm>
            <a:off x="3851920" y="3789040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11</a:t>
            </a:r>
          </a:p>
        </p:txBody>
      </p:sp>
    </p:spTree>
    <p:extLst>
      <p:ext uri="{BB962C8B-B14F-4D97-AF65-F5344CB8AC3E}">
        <p14:creationId xmlns:p14="http://schemas.microsoft.com/office/powerpoint/2010/main" val="35951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.P. de Putter\Documents\Knoppunt\BTW Knoppunt\2021\maart 2021\images (1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7295" b="17295"/>
          <a:stretch>
            <a:fillRect/>
          </a:stretch>
        </p:blipFill>
        <p:spPr bwMode="auto">
          <a:xfrm>
            <a:off x="539552" y="404664"/>
            <a:ext cx="2664296" cy="246194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4287" y="775838"/>
            <a:ext cx="2057400" cy="1066800"/>
          </a:xfrm>
        </p:spPr>
        <p:txBody>
          <a:bodyPr>
            <a:noAutofit/>
          </a:bodyPr>
          <a:lstStyle/>
          <a:p>
            <a:r>
              <a:rPr lang="nl-NL" sz="2400" dirty="0"/>
              <a:t>Staat alles klaar wat u nodig heeft?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66366" y="2332396"/>
            <a:ext cx="2057400" cy="648072"/>
          </a:xfrm>
        </p:spPr>
        <p:txBody>
          <a:bodyPr/>
          <a:lstStyle/>
          <a:p>
            <a:r>
              <a:rPr lang="nl-NL" dirty="0"/>
              <a:t>SCHAAR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D74D71B0-E9D7-4803-ACBC-306B9A4A33ED}"/>
              </a:ext>
            </a:extLst>
          </p:cNvPr>
          <p:cNvSpPr txBox="1">
            <a:spLocks/>
          </p:cNvSpPr>
          <p:nvPr/>
        </p:nvSpPr>
        <p:spPr>
          <a:xfrm>
            <a:off x="6084168" y="3291307"/>
            <a:ext cx="2057400" cy="64807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/>
              <a:t>CENTIMETER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B5805AC-A91E-415F-A754-5DAA4F910E2F}"/>
              </a:ext>
            </a:extLst>
          </p:cNvPr>
          <p:cNvSpPr txBox="1">
            <a:spLocks/>
          </p:cNvSpPr>
          <p:nvPr/>
        </p:nvSpPr>
        <p:spPr>
          <a:xfrm>
            <a:off x="6666366" y="4429137"/>
            <a:ext cx="2057400" cy="64807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PAKKETJE</a:t>
            </a:r>
          </a:p>
        </p:txBody>
      </p:sp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EF3BEE42-01DC-48A2-B0B0-827A3579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72907">
            <a:off x="2953055" y="801981"/>
            <a:ext cx="2878807" cy="2913491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027D2B-AF60-41C1-8CAB-555AA57D6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9280" r="9051" b="19490"/>
          <a:stretch/>
        </p:blipFill>
        <p:spPr>
          <a:xfrm rot="5400000">
            <a:off x="1899146" y="3622676"/>
            <a:ext cx="3685324" cy="240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088" y="31850"/>
            <a:ext cx="2057400" cy="706760"/>
          </a:xfrm>
        </p:spPr>
        <p:txBody>
          <a:bodyPr>
            <a:normAutofit/>
          </a:bodyPr>
          <a:lstStyle/>
          <a:p>
            <a:r>
              <a:rPr lang="nl-NL" sz="2400" dirty="0"/>
              <a:t>Stap 11</a:t>
            </a:r>
          </a:p>
        </p:txBody>
      </p:sp>
      <p:pic>
        <p:nvPicPr>
          <p:cNvPr id="5" name="Tijdelijke aanduiding voor afbeelding 4" descr="P1150657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 l="9418" t="31027" r="15415" b="49555"/>
          <a:stretch/>
        </p:blipFill>
        <p:spPr>
          <a:xfrm rot="16200000" flipV="1">
            <a:off x="-1271755" y="2855320"/>
            <a:ext cx="5922103" cy="114736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14198" y="739510"/>
            <a:ext cx="4287720" cy="5752372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VERSIER HET BIJGEVOEGDE VAASJE </a:t>
            </a:r>
            <a:br>
              <a:rPr lang="nl-NL" dirty="0"/>
            </a:br>
            <a:r>
              <a:rPr lang="nl-NL" dirty="0"/>
              <a:t>(OF GEBRUIK  IETS ANDER LEUKS…)</a:t>
            </a:r>
          </a:p>
          <a:p>
            <a:pPr algn="ctr"/>
            <a:r>
              <a:rPr lang="nl-NL" dirty="0"/>
              <a:t>MAAK MET DE </a:t>
            </a:r>
            <a:br>
              <a:rPr lang="nl-NL" dirty="0"/>
            </a:br>
            <a:r>
              <a:rPr lang="nl-NL" dirty="0"/>
              <a:t>MEEGELEVERDE ARTIKELEN</a:t>
            </a:r>
          </a:p>
          <a:p>
            <a:pPr algn="ctr"/>
            <a:r>
              <a:rPr lang="nl-NL" dirty="0"/>
              <a:t>UIT HET GROENE FOLIE-ZAKJE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 DE MACRAMÉHANGER COMPLEET</a:t>
            </a:r>
          </a:p>
          <a:p>
            <a:pPr algn="ctr"/>
            <a:r>
              <a:rPr lang="nl-NL" dirty="0"/>
              <a:t>VERWIJDER BESCHERMLAAG </a:t>
            </a:r>
            <a:br>
              <a:rPr lang="nl-NL" dirty="0"/>
            </a:br>
            <a:r>
              <a:rPr lang="nl-NL" dirty="0"/>
              <a:t>VAN DUBBELZIJDIG TAPE </a:t>
            </a:r>
            <a:br>
              <a:rPr lang="nl-NL" dirty="0"/>
            </a:br>
            <a:r>
              <a:rPr lang="nl-NL" dirty="0"/>
              <a:t>OP ACHTERZIJDE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GEEF DE MACRAMÉHANGER </a:t>
            </a:r>
          </a:p>
          <a:p>
            <a:pPr algn="ctr"/>
            <a:r>
              <a:rPr lang="nl-NL" dirty="0"/>
              <a:t>EEN MOOI PLEKJE! </a:t>
            </a:r>
          </a:p>
        </p:txBody>
      </p:sp>
      <p:pic>
        <p:nvPicPr>
          <p:cNvPr id="6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8B4023FA-8F9B-4B40-972B-58AC4947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7914" y="476620"/>
            <a:ext cx="863294" cy="873695"/>
          </a:xfrm>
          <a:prstGeom prst="rect">
            <a:avLst/>
          </a:prstGeom>
          <a:noFill/>
        </p:spPr>
      </p:pic>
      <p:pic>
        <p:nvPicPr>
          <p:cNvPr id="7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5EFB2BBE-381B-43A8-AEEF-0666954A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7914" y="5420697"/>
            <a:ext cx="863294" cy="873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8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90" dur="2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8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6" dur="2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4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CD645104-8CFF-4B7A-9E85-E0E3641A3B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304642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46CD66C-123C-4697-B4CB-D16847BC76F8}"/>
              </a:ext>
            </a:extLst>
          </p:cNvPr>
          <p:cNvSpPr txBox="1">
            <a:spLocks/>
          </p:cNvSpPr>
          <p:nvPr/>
        </p:nvSpPr>
        <p:spPr>
          <a:xfrm>
            <a:off x="1979712" y="3222480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900B0FB-D835-447C-BDC1-001080689C09}"/>
              </a:ext>
            </a:extLst>
          </p:cNvPr>
          <p:cNvSpPr txBox="1">
            <a:spLocks/>
          </p:cNvSpPr>
          <p:nvPr/>
        </p:nvSpPr>
        <p:spPr>
          <a:xfrm>
            <a:off x="3851920" y="3719502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12</a:t>
            </a:r>
          </a:p>
        </p:txBody>
      </p:sp>
    </p:spTree>
    <p:extLst>
      <p:ext uri="{BB962C8B-B14F-4D97-AF65-F5344CB8AC3E}">
        <p14:creationId xmlns:p14="http://schemas.microsoft.com/office/powerpoint/2010/main" val="406408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Stap</a:t>
            </a:r>
            <a:r>
              <a:rPr lang="nl-NL" dirty="0"/>
              <a:t> 12:</a:t>
            </a:r>
          </a:p>
        </p:txBody>
      </p:sp>
      <p:pic>
        <p:nvPicPr>
          <p:cNvPr id="5" name="Tijdelijke aanduiding voor afbeelding 4" descr="download (1)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9699" r="19699"/>
          <a:stretch>
            <a:fillRect/>
          </a:stretch>
        </p:blipFill>
        <p:spPr>
          <a:xfrm>
            <a:off x="899592" y="548680"/>
            <a:ext cx="5482952" cy="5066525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solidFill>
            <a:schemeClr val="accent2"/>
          </a:solidFill>
          <a:ln>
            <a:noFill/>
          </a:ln>
          <a:effectLst>
            <a:softEdge rad="127000"/>
          </a:effectLst>
          <a:scene3d>
            <a:camera prst="isometricOffAxis1Right"/>
            <a:lightRig rig="threePt" dir="t"/>
          </a:scene3d>
        </p:spPr>
        <p:txBody>
          <a:bodyPr/>
          <a:lstStyle/>
          <a:p>
            <a:endParaRPr lang="nl-NL" dirty="0"/>
          </a:p>
          <a:p>
            <a:r>
              <a:rPr lang="nl-NL" b="1" dirty="0"/>
              <a:t>STUUR EEN FOTO VAN JE CREATIE NAAR: </a:t>
            </a:r>
          </a:p>
          <a:p>
            <a:r>
              <a:rPr lang="nl-NL" dirty="0" err="1">
                <a:hlinkClick r:id="rId4"/>
              </a:rPr>
              <a:t>actiezvl</a:t>
            </a:r>
            <a:r>
              <a:rPr lang="nl-NL" dirty="0">
                <a:hlinkClick r:id="rId4"/>
              </a:rPr>
              <a:t>@</a:t>
            </a:r>
            <a:r>
              <a:rPr lang="nl-NL" dirty="0" err="1">
                <a:hlinkClick r:id="rId4"/>
              </a:rPr>
              <a:t>gmail.com</a:t>
            </a:r>
            <a:endParaRPr lang="nl-NL" dirty="0">
              <a:hlinkClick r:id="rId4"/>
            </a:endParaRPr>
          </a:p>
          <a:p>
            <a:endParaRPr lang="nl-NL" dirty="0">
              <a:solidFill>
                <a:schemeClr val="tx1"/>
              </a:solidFill>
              <a:hlinkClick r:id="rId4"/>
            </a:endParaRPr>
          </a:p>
          <a:p>
            <a:pPr algn="ctr"/>
            <a:r>
              <a:rPr lang="nl-NL" sz="1800" b="1" dirty="0">
                <a:hlinkClick r:id="rId4"/>
              </a:rPr>
              <a:t>HARTELIJK</a:t>
            </a:r>
            <a:r>
              <a:rPr lang="nl-NL" sz="1800" b="1" dirty="0"/>
              <a:t> DANK </a:t>
            </a:r>
            <a:r>
              <a:rPr lang="nl-NL" b="1" dirty="0"/>
              <a:t>VOOR HET MEEDOEN!</a:t>
            </a:r>
          </a:p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173864F-6C87-48AA-BFFF-89F9D4E84E01}"/>
              </a:ext>
            </a:extLst>
          </p:cNvPr>
          <p:cNvSpPr txBox="1">
            <a:spLocks/>
          </p:cNvSpPr>
          <p:nvPr/>
        </p:nvSpPr>
        <p:spPr>
          <a:xfrm>
            <a:off x="-360781" y="4261457"/>
            <a:ext cx="7776863" cy="274017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sz="3600" dirty="0"/>
              <a:t>Einde van de online workshop</a:t>
            </a:r>
          </a:p>
          <a:p>
            <a:pPr algn="ctr"/>
            <a:endParaRPr lang="nl-NL" sz="3600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pic>
        <p:nvPicPr>
          <p:cNvPr id="5" name="Afbeelding 4" descr="1227.jpg">
            <a:extLst>
              <a:ext uri="{FF2B5EF4-FFF2-40B4-BE49-F238E27FC236}">
                <a16:creationId xmlns:a16="http://schemas.microsoft.com/office/drawing/2014/main" id="{684BAD3D-C60B-4EB5-93BB-04A8066FE7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497641"/>
            <a:ext cx="2016224" cy="2049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" name="Afbeelding 5" descr="1227.jpg">
            <a:extLst>
              <a:ext uri="{FF2B5EF4-FFF2-40B4-BE49-F238E27FC236}">
                <a16:creationId xmlns:a16="http://schemas.microsoft.com/office/drawing/2014/main" id="{DD68E215-A951-4227-9387-0B87A1C896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27651" y="497641"/>
            <a:ext cx="2016223" cy="2049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58F89E5-3617-47E3-976F-ED24E9B7BB54}"/>
              </a:ext>
            </a:extLst>
          </p:cNvPr>
          <p:cNvSpPr txBox="1">
            <a:spLocks/>
          </p:cNvSpPr>
          <p:nvPr/>
        </p:nvSpPr>
        <p:spPr>
          <a:xfrm>
            <a:off x="326775" y="2044317"/>
            <a:ext cx="6192687" cy="2226099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/>
              <a:t>We hopen dat u een gezellig </a:t>
            </a:r>
          </a:p>
          <a:p>
            <a:pPr algn="ctr"/>
            <a:r>
              <a:rPr lang="nl-NL" sz="3600" dirty="0"/>
              <a:t>‘creatief momentje’ heeft gehad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7DACA58-A084-4C11-A844-3FEC0285CD43}"/>
              </a:ext>
            </a:extLst>
          </p:cNvPr>
          <p:cNvSpPr txBox="1">
            <a:spLocks/>
          </p:cNvSpPr>
          <p:nvPr/>
        </p:nvSpPr>
        <p:spPr>
          <a:xfrm>
            <a:off x="86513" y="5389225"/>
            <a:ext cx="6624736" cy="855733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/>
              <a:t>Bedankt voor het meedoen!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6B621BC8-9E46-4ED3-946B-840300B64D92}"/>
              </a:ext>
            </a:extLst>
          </p:cNvPr>
          <p:cNvSpPr txBox="1">
            <a:spLocks/>
          </p:cNvSpPr>
          <p:nvPr/>
        </p:nvSpPr>
        <p:spPr>
          <a:xfrm>
            <a:off x="6584265" y="386743"/>
            <a:ext cx="2057400" cy="441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  <a:scene3d>
            <a:camera prst="isometricOffAxis1Right"/>
            <a:lightRig rig="threePt" dir="t"/>
          </a:scene3d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r>
              <a:rPr lang="nl-NL" sz="1800" b="1" dirty="0"/>
              <a:t>STUUR EEN FOTO VAN JE CREATIE NAAR: </a:t>
            </a:r>
          </a:p>
          <a:p>
            <a:r>
              <a:rPr lang="nl-NL" sz="1800" dirty="0">
                <a:hlinkClick r:id="rId5"/>
              </a:rPr>
              <a:t>actiezvl@gmail.com</a:t>
            </a:r>
          </a:p>
          <a:p>
            <a:endParaRPr lang="nl-NL" sz="1800" dirty="0">
              <a:hlinkClick r:id="rId5"/>
            </a:endParaRPr>
          </a:p>
          <a:p>
            <a:pPr algn="ctr"/>
            <a:r>
              <a:rPr lang="nl-NL" sz="1800" b="1" dirty="0">
                <a:hlinkClick r:id="rId5"/>
              </a:rPr>
              <a:t>HARTELIJK</a:t>
            </a:r>
            <a:r>
              <a:rPr lang="nl-NL" sz="1800" b="1" dirty="0"/>
              <a:t> DANK VOOR HET MEEDOEN!</a:t>
            </a:r>
          </a:p>
          <a:p>
            <a:endParaRPr lang="nl-NL" dirty="0"/>
          </a:p>
        </p:txBody>
      </p:sp>
      <p:pic>
        <p:nvPicPr>
          <p:cNvPr id="11" name="Afbeelding 10" descr="Zorg voor morgen!">
            <a:extLst>
              <a:ext uri="{FF2B5EF4-FFF2-40B4-BE49-F238E27FC236}">
                <a16:creationId xmlns:a16="http://schemas.microsoft.com/office/drawing/2014/main" id="{FAA85E10-CF01-45A0-8626-7AF5B6BEFD66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27" y="5088004"/>
            <a:ext cx="2296338" cy="123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77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amera.wav"/>
          </p:stSnd>
        </p:sndAc>
      </p:transition>
    </mc:Choice>
    <mc:Fallback xmlns="">
      <p:transition spd="slow" advTm="12000">
        <p:wedg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8" grpId="1"/>
      <p:bldP spid="9" grpId="1"/>
      <p:bldP spid="10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4F0E9AF-3890-4A9A-819C-0197CCA83836}"/>
              </a:ext>
            </a:extLst>
          </p:cNvPr>
          <p:cNvSpPr txBox="1">
            <a:spLocks/>
          </p:cNvSpPr>
          <p:nvPr/>
        </p:nvSpPr>
        <p:spPr>
          <a:xfrm>
            <a:off x="1964028" y="3132689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pic>
        <p:nvPicPr>
          <p:cNvPr id="8" name="Afbeelding 7" descr="1227.jpg">
            <a:extLst>
              <a:ext uri="{FF2B5EF4-FFF2-40B4-BE49-F238E27FC236}">
                <a16:creationId xmlns:a16="http://schemas.microsoft.com/office/drawing/2014/main" id="{E68AE2A3-276C-4E02-9158-C5428E7866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848953" cy="2895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BDE7CAAF-23D0-4609-BAB4-104485AD92C5}"/>
              </a:ext>
            </a:extLst>
          </p:cNvPr>
          <p:cNvSpPr txBox="1">
            <a:spLocks/>
          </p:cNvSpPr>
          <p:nvPr/>
        </p:nvSpPr>
        <p:spPr>
          <a:xfrm>
            <a:off x="3923928" y="3717032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dirty="0"/>
          </a:p>
          <a:p>
            <a:pPr marL="0" indent="0">
              <a:buNone/>
            </a:pPr>
            <a:r>
              <a:rPr lang="nl-NL" sz="6000" dirty="0"/>
              <a:t>Stap 1 </a:t>
            </a:r>
          </a:p>
        </p:txBody>
      </p:sp>
    </p:spTree>
    <p:extLst>
      <p:ext uri="{BB962C8B-B14F-4D97-AF65-F5344CB8AC3E}">
        <p14:creationId xmlns:p14="http://schemas.microsoft.com/office/powerpoint/2010/main" val="34483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9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J.P. de Putter\Documents\Knoppunt\BTW Knoppunt\2021\maart 2021\images (1).jpg">
            <a:extLst>
              <a:ext uri="{FF2B5EF4-FFF2-40B4-BE49-F238E27FC236}">
                <a16:creationId xmlns:a16="http://schemas.microsoft.com/office/drawing/2014/main" id="{CAC0C854-618B-4C10-896D-82D866AB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7295" b="17295"/>
          <a:stretch>
            <a:fillRect/>
          </a:stretch>
        </p:blipFill>
        <p:spPr bwMode="auto">
          <a:xfrm>
            <a:off x="352020" y="4160410"/>
            <a:ext cx="2386608" cy="220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 descr="C:\Users\J.P. de Putter\Documents\Knoppunt\BTW Knoppunt\2021\maart 2021\1227.jpg">
            <a:extLst>
              <a:ext uri="{FF2B5EF4-FFF2-40B4-BE49-F238E27FC236}">
                <a16:creationId xmlns:a16="http://schemas.microsoft.com/office/drawing/2014/main" id="{5319AFE0-8265-4AE3-870C-A3322181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178" y="307775"/>
            <a:ext cx="2844333" cy="28909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948F499C-1794-43FE-8468-013270E8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9646" y="2202540"/>
            <a:ext cx="2878807" cy="2913491"/>
          </a:xfrm>
          <a:prstGeom prst="rect">
            <a:avLst/>
          </a:prstGeom>
          <a:noFill/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ADFAFD6-8A9D-4826-A800-F7E35FB9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749" y="406593"/>
            <a:ext cx="4176464" cy="659898"/>
          </a:xfrm>
        </p:spPr>
        <p:txBody>
          <a:bodyPr>
            <a:noAutofit/>
          </a:bodyPr>
          <a:lstStyle/>
          <a:p>
            <a:pPr algn="ctr"/>
            <a:r>
              <a:rPr lang="nl-NL" sz="2400" dirty="0"/>
              <a:t>U kunt aan de slag….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69C0F82-9A01-4A4E-AE5F-5D1F370423EB}"/>
              </a:ext>
            </a:extLst>
          </p:cNvPr>
          <p:cNvSpPr txBox="1">
            <a:spLocks/>
          </p:cNvSpPr>
          <p:nvPr/>
        </p:nvSpPr>
        <p:spPr>
          <a:xfrm>
            <a:off x="5652120" y="1454885"/>
            <a:ext cx="2057400" cy="596719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1800" b="1" kern="1200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nl-NL" sz="2400" dirty="0"/>
              <a:t>Stap 1: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6DBA04-F21C-42E3-9E10-76F54D1E2036}"/>
              </a:ext>
            </a:extLst>
          </p:cNvPr>
          <p:cNvSpPr txBox="1"/>
          <p:nvPr/>
        </p:nvSpPr>
        <p:spPr>
          <a:xfrm>
            <a:off x="4018137" y="2458696"/>
            <a:ext cx="43379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/>
              <a:t>KNIP </a:t>
            </a:r>
          </a:p>
          <a:p>
            <a:pPr algn="ctr"/>
            <a:endParaRPr lang="nl-NL" sz="2400" dirty="0"/>
          </a:p>
          <a:p>
            <a:pPr algn="ctr"/>
            <a:r>
              <a:rPr lang="nl-NL" sz="2400" dirty="0"/>
              <a:t>1 STUK KOORD </a:t>
            </a:r>
          </a:p>
          <a:p>
            <a:pPr algn="ctr"/>
            <a:r>
              <a:rPr lang="nl-NL" sz="2400" dirty="0"/>
              <a:t>VAN 1,5 METER</a:t>
            </a:r>
          </a:p>
          <a:p>
            <a:pPr algn="ctr"/>
            <a:endParaRPr lang="nl-NL" sz="24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9F09C0-4CFC-471A-A474-CF4D3C3EB384}"/>
              </a:ext>
            </a:extLst>
          </p:cNvPr>
          <p:cNvSpPr txBox="1"/>
          <p:nvPr/>
        </p:nvSpPr>
        <p:spPr>
          <a:xfrm>
            <a:off x="4036749" y="4653844"/>
            <a:ext cx="4337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/>
              <a:t>Houd dit stuk koord apart</a:t>
            </a:r>
          </a:p>
          <a:p>
            <a:pPr algn="ctr"/>
            <a:r>
              <a:rPr lang="nl-NL" sz="2400" dirty="0"/>
              <a:t>U gebruikt dit bij stap 10</a:t>
            </a:r>
          </a:p>
        </p:txBody>
      </p:sp>
    </p:spTree>
    <p:extLst>
      <p:ext uri="{BB962C8B-B14F-4D97-AF65-F5344CB8AC3E}">
        <p14:creationId xmlns:p14="http://schemas.microsoft.com/office/powerpoint/2010/main" val="33321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5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J.P. de Putter\Documents\Knoppunt\BTW Knoppunt\2021\maart 2021\1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79" y="307775"/>
            <a:ext cx="2313614" cy="2351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C:\Users\J.P. de Putter\Documents\Knoppunt\BTW Knoppunt\2021\maart 2021\shoppi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0967" y="1972254"/>
            <a:ext cx="2878807" cy="2913491"/>
          </a:xfrm>
          <a:prstGeom prst="rect">
            <a:avLst/>
          </a:prstGeom>
          <a:noFill/>
        </p:spPr>
      </p:pic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5B4B4602-FDD5-4BEB-A8D2-192C1EBA2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207" y="921177"/>
            <a:ext cx="5112567" cy="3721093"/>
          </a:xfrm>
        </p:spPr>
        <p:txBody>
          <a:bodyPr>
            <a:normAutofit/>
          </a:bodyPr>
          <a:lstStyle/>
          <a:p>
            <a:pPr algn="ctr"/>
            <a:r>
              <a:rPr lang="nl-NL" sz="2400" dirty="0"/>
              <a:t>DE REST VAN DE BOL</a:t>
            </a:r>
          </a:p>
          <a:p>
            <a:pPr algn="ctr"/>
            <a:r>
              <a:rPr lang="nl-NL" sz="2400" dirty="0"/>
              <a:t>DEELT U IN 8 GELIJKE STUKKEN</a:t>
            </a:r>
          </a:p>
          <a:p>
            <a:pPr algn="ctr"/>
            <a:endParaRPr lang="nl-NL" sz="2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80D291C-3266-4351-9A47-4149B6C13D00}"/>
              </a:ext>
            </a:extLst>
          </p:cNvPr>
          <p:cNvSpPr txBox="1"/>
          <p:nvPr/>
        </p:nvSpPr>
        <p:spPr>
          <a:xfrm>
            <a:off x="972357" y="2740096"/>
            <a:ext cx="6994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Doe het zo:</a:t>
            </a:r>
          </a:p>
          <a:p>
            <a:endParaRPr lang="nl-NL" sz="2000" dirty="0"/>
          </a:p>
          <a:p>
            <a:r>
              <a:rPr lang="nl-NL" sz="2000" dirty="0"/>
              <a:t>Wikkel eerst de bol helemaal af</a:t>
            </a:r>
          </a:p>
          <a:p>
            <a:endParaRPr lang="nl-NL" sz="2000" dirty="0"/>
          </a:p>
          <a:p>
            <a:r>
              <a:rPr lang="nl-NL" sz="2000" dirty="0"/>
              <a:t>Vouw de hele draad één keer dubbel (= 2 gelijke delen)</a:t>
            </a:r>
          </a:p>
          <a:p>
            <a:br>
              <a:rPr lang="nl-NL" sz="2000" dirty="0"/>
            </a:br>
            <a:r>
              <a:rPr lang="nl-NL" sz="2000" dirty="0"/>
              <a:t>Vouw nog een keer dubbel (= 4 gelijke delen)</a:t>
            </a: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Vouw daarna nog een keer dubbel (= 8 gelijke delen)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CFF5B27-9948-4EB8-BA4E-9DAD91480CAE}"/>
              </a:ext>
            </a:extLst>
          </p:cNvPr>
          <p:cNvSpPr txBox="1">
            <a:spLocks/>
          </p:cNvSpPr>
          <p:nvPr/>
        </p:nvSpPr>
        <p:spPr>
          <a:xfrm>
            <a:off x="4884790" y="188640"/>
            <a:ext cx="2057400" cy="596719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1800" b="1" kern="1200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nl-NL" sz="2400" dirty="0"/>
              <a:t>Vervolg stap 1: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F4D56A-5A37-4392-8135-898EAF6810B1}"/>
              </a:ext>
            </a:extLst>
          </p:cNvPr>
          <p:cNvSpPr txBox="1"/>
          <p:nvPr/>
        </p:nvSpPr>
        <p:spPr>
          <a:xfrm>
            <a:off x="972357" y="5769355"/>
            <a:ext cx="67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Knip de uiteinden door: nu heeft u 8 gelijke stukken koord</a:t>
            </a:r>
          </a:p>
        </p:txBody>
      </p:sp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1BC6C81B-AF89-4F21-B0A9-D49B9774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7638" y="3631281"/>
            <a:ext cx="1582179" cy="16012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0" dur="24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71" dur="1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3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08" dur="2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1" grpId="1" build="p"/>
      <p:bldP spid="3" grpId="0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F338D792-E6FB-42DC-8315-3A7FD6A245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290473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0FC6478-1C4E-4777-A0FA-66517A2667B8}"/>
              </a:ext>
            </a:extLst>
          </p:cNvPr>
          <p:cNvSpPr txBox="1">
            <a:spLocks/>
          </p:cNvSpPr>
          <p:nvPr/>
        </p:nvSpPr>
        <p:spPr>
          <a:xfrm>
            <a:off x="1777039" y="3165587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F152370D-7A02-4393-B096-CEEBA5841902}"/>
              </a:ext>
            </a:extLst>
          </p:cNvPr>
          <p:cNvSpPr txBox="1">
            <a:spLocks/>
          </p:cNvSpPr>
          <p:nvPr/>
        </p:nvSpPr>
        <p:spPr>
          <a:xfrm>
            <a:off x="3707904" y="3789040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dirty="0"/>
          </a:p>
          <a:p>
            <a:pPr marL="0" indent="0">
              <a:buNone/>
            </a:pPr>
            <a:r>
              <a:rPr lang="nl-NL" sz="6000" dirty="0"/>
              <a:t>Stap 2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160A62A-39F2-47ED-B061-3EE6FC2E3622}"/>
              </a:ext>
            </a:extLst>
          </p:cNvPr>
          <p:cNvSpPr txBox="1"/>
          <p:nvPr/>
        </p:nvSpPr>
        <p:spPr>
          <a:xfrm>
            <a:off x="6109100" y="5077209"/>
            <a:ext cx="228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IN HET GROENE</a:t>
            </a:r>
            <a:br>
              <a:rPr lang="nl-NL" sz="1400" dirty="0"/>
            </a:br>
            <a:r>
              <a:rPr lang="nl-NL" sz="1400" dirty="0"/>
              <a:t>FOLIE-ZAKJE</a:t>
            </a:r>
            <a:br>
              <a:rPr lang="nl-NL" sz="1400" dirty="0"/>
            </a:br>
            <a:r>
              <a:rPr lang="nl-NL" sz="1400" dirty="0"/>
              <a:t>VINDT U ALLE</a:t>
            </a:r>
            <a:br>
              <a:rPr lang="nl-NL" sz="1400" dirty="0"/>
            </a:br>
            <a:r>
              <a:rPr lang="nl-NL" sz="1400" dirty="0"/>
              <a:t> BENODIGDHEDEN</a:t>
            </a:r>
          </a:p>
        </p:txBody>
      </p:sp>
    </p:spTree>
    <p:extLst>
      <p:ext uri="{BB962C8B-B14F-4D97-AF65-F5344CB8AC3E}">
        <p14:creationId xmlns:p14="http://schemas.microsoft.com/office/powerpoint/2010/main" val="13683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02624" y="590239"/>
            <a:ext cx="1110952" cy="615280"/>
          </a:xfrm>
        </p:spPr>
        <p:txBody>
          <a:bodyPr>
            <a:normAutofit/>
          </a:bodyPr>
          <a:lstStyle/>
          <a:p>
            <a:r>
              <a:rPr lang="nl-NL" sz="2400" dirty="0"/>
              <a:t>Stap 2:</a:t>
            </a:r>
          </a:p>
        </p:txBody>
      </p:sp>
      <p:pic>
        <p:nvPicPr>
          <p:cNvPr id="6" name="Tijdelijke aanduiding voor afbeelding 5" descr="P115064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9418" r="9418"/>
          <a:stretch>
            <a:fillRect/>
          </a:stretch>
        </p:blipFill>
        <p:spPr>
          <a:xfrm>
            <a:off x="611560" y="404664"/>
            <a:ext cx="5688632" cy="525658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1252736"/>
          </a:xfrm>
        </p:spPr>
        <p:txBody>
          <a:bodyPr/>
          <a:lstStyle/>
          <a:p>
            <a:pPr algn="ctr"/>
            <a:r>
              <a:rPr lang="nl-NL" sz="2400" dirty="0"/>
              <a:t>Bevestig de koorden </a:t>
            </a:r>
          </a:p>
          <a:p>
            <a:pPr algn="ctr"/>
            <a:endParaRPr lang="nl-NL" sz="2400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AFFAF4A1-3FF0-413C-A970-5DD8E0CE9989}"/>
              </a:ext>
            </a:extLst>
          </p:cNvPr>
          <p:cNvSpPr txBox="1">
            <a:spLocks/>
          </p:cNvSpPr>
          <p:nvPr/>
        </p:nvSpPr>
        <p:spPr>
          <a:xfrm>
            <a:off x="6662544" y="2852936"/>
            <a:ext cx="2057400" cy="1152129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dirty="0"/>
              <a:t>met een </a:t>
            </a:r>
            <a:r>
              <a:rPr lang="nl-NL" sz="2400" dirty="0" err="1"/>
              <a:t>opzetlus</a:t>
            </a:r>
            <a:r>
              <a:rPr lang="nl-NL" sz="2400" dirty="0"/>
              <a:t> 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02071E9C-CE89-4FE6-B3A9-DA8FF8218758}"/>
              </a:ext>
            </a:extLst>
          </p:cNvPr>
          <p:cNvSpPr txBox="1">
            <a:spLocks/>
          </p:cNvSpPr>
          <p:nvPr/>
        </p:nvSpPr>
        <p:spPr>
          <a:xfrm>
            <a:off x="6681402" y="4005065"/>
            <a:ext cx="2057400" cy="864095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SzPct val="85000"/>
              <a:buFontTx/>
              <a:buNone/>
              <a:defRPr kumimoji="0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dirty="0"/>
              <a:t>aan de ring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35319B2-DFCC-4926-B433-5AD892CD1312}"/>
              </a:ext>
            </a:extLst>
          </p:cNvPr>
          <p:cNvSpPr txBox="1"/>
          <p:nvPr/>
        </p:nvSpPr>
        <p:spPr>
          <a:xfrm>
            <a:off x="232553" y="5594264"/>
            <a:ext cx="6827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Opzetlus</a:t>
            </a:r>
            <a:r>
              <a:rPr lang="nl-NL" dirty="0"/>
              <a:t>: </a:t>
            </a:r>
            <a:br>
              <a:rPr lang="nl-NL" dirty="0"/>
            </a:br>
            <a:r>
              <a:rPr lang="nl-NL" dirty="0"/>
              <a:t>vouw koord dubbel ~ leg op ring (lus boven)</a:t>
            </a:r>
            <a:br>
              <a:rPr lang="nl-NL" dirty="0"/>
            </a:br>
            <a:r>
              <a:rPr lang="nl-NL" dirty="0"/>
              <a:t> ~ haal uiteinden achterlangs door lus ~ trek aan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EA0D62-874B-46A2-9DD7-8E383EA16549}"/>
              </a:ext>
            </a:extLst>
          </p:cNvPr>
          <p:cNvSpPr txBox="1"/>
          <p:nvPr/>
        </p:nvSpPr>
        <p:spPr>
          <a:xfrm rot="757155">
            <a:off x="6233360" y="4824513"/>
            <a:ext cx="2580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Tip:</a:t>
            </a:r>
          </a:p>
          <a:p>
            <a:pPr algn="ctr"/>
            <a:r>
              <a:rPr lang="nl-NL" dirty="0"/>
              <a:t>Hang de ring op </a:t>
            </a:r>
            <a:br>
              <a:rPr lang="nl-NL" dirty="0"/>
            </a:br>
            <a:r>
              <a:rPr lang="nl-NL" dirty="0"/>
              <a:t>of </a:t>
            </a:r>
            <a:br>
              <a:rPr lang="nl-NL" dirty="0"/>
            </a:br>
            <a:r>
              <a:rPr lang="nl-NL" dirty="0"/>
              <a:t>maak aan iets vast</a:t>
            </a:r>
          </a:p>
        </p:txBody>
      </p:sp>
      <p:pic>
        <p:nvPicPr>
          <p:cNvPr id="9" name="Picture 6" descr="C:\Users\J.P. de Putter\Documents\Knoppunt\BTW Knoppunt\2021\maart 2021\shopping.png">
            <a:extLst>
              <a:ext uri="{FF2B5EF4-FFF2-40B4-BE49-F238E27FC236}">
                <a16:creationId xmlns:a16="http://schemas.microsoft.com/office/drawing/2014/main" id="{C725C6A4-BBC0-414B-9C86-7F0ECE4C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4647">
            <a:off x="7039704" y="6103654"/>
            <a:ext cx="394515" cy="3992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</p:transition>
    </mc:Choice>
    <mc:Fallback xmlns="">
      <p:transition spd="slow" advTm="12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1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1" nodeType="click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5" dur="5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2" nodeType="click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2" nodeType="click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2" nodeType="click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20" dur="24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  <p:bldP spid="4" grpId="2" build="p"/>
      <p:bldP spid="5" grpId="0"/>
      <p:bldP spid="5" grpId="1"/>
      <p:bldP spid="5" grpId="2"/>
      <p:bldP spid="7" grpId="0"/>
      <p:bldP spid="7" grpId="1"/>
      <p:bldP spid="7" grpId="2"/>
      <p:bldP spid="3" grpId="0"/>
      <p:bldP spid="3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227.jpg">
            <a:extLst>
              <a:ext uri="{FF2B5EF4-FFF2-40B4-BE49-F238E27FC236}">
                <a16:creationId xmlns:a16="http://schemas.microsoft.com/office/drawing/2014/main" id="{BE14C1DE-C349-4568-8856-E82193BFD8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2656"/>
            <a:ext cx="304642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B74655B-1698-41BD-98DE-FA26A43B9933}"/>
              </a:ext>
            </a:extLst>
          </p:cNvPr>
          <p:cNvSpPr txBox="1">
            <a:spLocks/>
          </p:cNvSpPr>
          <p:nvPr/>
        </p:nvSpPr>
        <p:spPr>
          <a:xfrm>
            <a:off x="1979712" y="3212976"/>
            <a:ext cx="5589922" cy="99404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. . . de online workshop!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6F4A547F-B1A5-4B32-AD37-49700288BF15}"/>
              </a:ext>
            </a:extLst>
          </p:cNvPr>
          <p:cNvSpPr txBox="1">
            <a:spLocks/>
          </p:cNvSpPr>
          <p:nvPr/>
        </p:nvSpPr>
        <p:spPr>
          <a:xfrm>
            <a:off x="3923928" y="3732482"/>
            <a:ext cx="2267109" cy="11430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6000" b="1" dirty="0"/>
          </a:p>
          <a:p>
            <a:pPr marL="0" indent="0">
              <a:buNone/>
            </a:pPr>
            <a:r>
              <a:rPr lang="nl-NL" sz="6000" dirty="0"/>
              <a:t>Stap 3 </a:t>
            </a:r>
          </a:p>
        </p:txBody>
      </p:sp>
    </p:spTree>
    <p:extLst>
      <p:ext uri="{BB962C8B-B14F-4D97-AF65-F5344CB8AC3E}">
        <p14:creationId xmlns:p14="http://schemas.microsoft.com/office/powerpoint/2010/main" val="32178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:wedge/>
        <p:sndAc>
          <p:stSnd>
            <p:snd r:embed="rId3" name="chimes.wav"/>
          </p:stSnd>
        </p:sndAc>
      </p:transition>
    </mc:Choice>
    <mc:Fallback xmlns="">
      <p:transition spd="slow" advTm="12000">
        <p:wedg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Aangepast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B79214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2281</TotalTime>
  <Words>554</Words>
  <Application>Microsoft Office PowerPoint</Application>
  <PresentationFormat>On-screen Show (4:3)</PresentationFormat>
  <Paragraphs>210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Constantia</vt:lpstr>
      <vt:lpstr>Wingdings 2</vt:lpstr>
      <vt:lpstr>Papier</vt:lpstr>
      <vt:lpstr>Welkom bij de online workshop!</vt:lpstr>
      <vt:lpstr>PowerPoint Presentation</vt:lpstr>
      <vt:lpstr>Staat alles klaar wat u nodig heeft?</vt:lpstr>
      <vt:lpstr>PowerPoint Presentation</vt:lpstr>
      <vt:lpstr>U kunt aan de slag….</vt:lpstr>
      <vt:lpstr>PowerPoint Presentation</vt:lpstr>
      <vt:lpstr>PowerPoint Presentation</vt:lpstr>
      <vt:lpstr>Stap 2:</vt:lpstr>
      <vt:lpstr>PowerPoint Presentation</vt:lpstr>
      <vt:lpstr>Stap 3:</vt:lpstr>
      <vt:lpstr>DE WEITASKNOOP</vt:lpstr>
      <vt:lpstr>PowerPoint Presentation</vt:lpstr>
      <vt:lpstr>Stap 4:</vt:lpstr>
      <vt:lpstr>PowerPoint Presentation</vt:lpstr>
      <vt:lpstr>Stap 5:</vt:lpstr>
      <vt:lpstr>PowerPoint Presentation</vt:lpstr>
      <vt:lpstr>Stap 6:</vt:lpstr>
      <vt:lpstr>PowerPoint Presentation</vt:lpstr>
      <vt:lpstr>Stap 7:</vt:lpstr>
      <vt:lpstr>PowerPoint Presentation</vt:lpstr>
      <vt:lpstr>PowerPoint Presentation</vt:lpstr>
      <vt:lpstr>Stap 8:</vt:lpstr>
      <vt:lpstr>PowerPoint Presentation</vt:lpstr>
      <vt:lpstr>STAP 9:</vt:lpstr>
      <vt:lpstr>PowerPoint Presentation</vt:lpstr>
      <vt:lpstr>Stap 10:</vt:lpstr>
      <vt:lpstr>DE WIKKELKNOOP</vt:lpstr>
      <vt:lpstr>Vervolg stap 10:</vt:lpstr>
      <vt:lpstr>PowerPoint Presentation</vt:lpstr>
      <vt:lpstr>Stap 11</vt:lpstr>
      <vt:lpstr>PowerPoint Presentation</vt:lpstr>
      <vt:lpstr>Stap 12: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 online workshop!</dc:title>
  <dc:creator>J.P. de Putter</dc:creator>
  <cp:lastModifiedBy>Eikelboom, Peter (P)</cp:lastModifiedBy>
  <cp:revision>172</cp:revision>
  <dcterms:created xsi:type="dcterms:W3CDTF">2021-03-18T18:14:20Z</dcterms:created>
  <dcterms:modified xsi:type="dcterms:W3CDTF">2021-04-16T07:55:58Z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QPDocumentId">
    <vt:lpwstr>69801c55-ef66-4e8b-8ecf-ed120d442c17</vt:lpwstr>
  </property>
  <property fmtid="{D5CDD505-2E9C-101B-9397-08002B2CF9AE}" pid="3" name="MSIP_Label_3aac0ad3-18d9-49e9-a80d-c985041778ba_Enabled">
    <vt:lpwstr>true</vt:lpwstr>
  </property>
  <property fmtid="{D5CDD505-2E9C-101B-9397-08002B2CF9AE}" pid="4" name="MSIP_Label_3aac0ad3-18d9-49e9-a80d-c985041778ba_SetDate">
    <vt:lpwstr>2021-04-16T07:55:57Z</vt:lpwstr>
  </property>
  <property fmtid="{D5CDD505-2E9C-101B-9397-08002B2CF9AE}" pid="5" name="MSIP_Label_3aac0ad3-18d9-49e9-a80d-c985041778ba_Method">
    <vt:lpwstr>Standard</vt:lpwstr>
  </property>
  <property fmtid="{D5CDD505-2E9C-101B-9397-08002B2CF9AE}" pid="6" name="MSIP_Label_3aac0ad3-18d9-49e9-a80d-c985041778ba_Name">
    <vt:lpwstr>General Business</vt:lpwstr>
  </property>
  <property fmtid="{D5CDD505-2E9C-101B-9397-08002B2CF9AE}" pid="7" name="MSIP_Label_3aac0ad3-18d9-49e9-a80d-c985041778ba_SiteId">
    <vt:lpwstr>c3e32f53-cb7f-4809-968d-1cc4ccc785fe</vt:lpwstr>
  </property>
  <property fmtid="{D5CDD505-2E9C-101B-9397-08002B2CF9AE}" pid="8" name="MSIP_Label_3aac0ad3-18d9-49e9-a80d-c985041778ba_ActionId">
    <vt:lpwstr>5cac51de-6015-4d42-932d-c5b53aa0afd6</vt:lpwstr>
  </property>
  <property fmtid="{D5CDD505-2E9C-101B-9397-08002B2CF9AE}" pid="9" name="MSIP_Label_3aac0ad3-18d9-49e9-a80d-c985041778ba_ContentBits">
    <vt:lpwstr>2</vt:lpwstr>
  </property>
</Properties>
</file>